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4" r:id="rId7"/>
    <p:sldId id="265" r:id="rId8"/>
    <p:sldId id="275" r:id="rId9"/>
    <p:sldId id="276" r:id="rId10"/>
    <p:sldId id="278" r:id="rId11"/>
    <p:sldId id="279" r:id="rId12"/>
    <p:sldId id="281" r:id="rId13"/>
    <p:sldId id="280" r:id="rId14"/>
    <p:sldId id="266" r:id="rId15"/>
    <p:sldId id="267" r:id="rId16"/>
    <p:sldId id="268" r:id="rId17"/>
    <p:sldId id="269" r:id="rId18"/>
    <p:sldId id="271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120" y="-3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65188-6AA5-414C-B4E1-49D335A9013A}" type="datetimeFigureOut">
              <a:rPr lang="en-US" smtClean="0"/>
              <a:t>2014-11-01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3F7F2-B3DD-BE4F-AA2E-EEDB58540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691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65188-6AA5-414C-B4E1-49D335A9013A}" type="datetimeFigureOut">
              <a:rPr lang="en-US" smtClean="0"/>
              <a:t>2014-11-01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3F7F2-B3DD-BE4F-AA2E-EEDB58540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34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65188-6AA5-414C-B4E1-49D335A9013A}" type="datetimeFigureOut">
              <a:rPr lang="en-US" smtClean="0"/>
              <a:t>2014-11-01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3F7F2-B3DD-BE4F-AA2E-EEDB58540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319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65188-6AA5-414C-B4E1-49D335A9013A}" type="datetimeFigureOut">
              <a:rPr lang="en-US" smtClean="0"/>
              <a:t>2014-11-01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3F7F2-B3DD-BE4F-AA2E-EEDB58540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025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65188-6AA5-414C-B4E1-49D335A9013A}" type="datetimeFigureOut">
              <a:rPr lang="en-US" smtClean="0"/>
              <a:t>2014-11-01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3F7F2-B3DD-BE4F-AA2E-EEDB58540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253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65188-6AA5-414C-B4E1-49D335A9013A}" type="datetimeFigureOut">
              <a:rPr lang="en-US" smtClean="0"/>
              <a:t>2014-11-01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3F7F2-B3DD-BE4F-AA2E-EEDB58540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182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65188-6AA5-414C-B4E1-49D335A9013A}" type="datetimeFigureOut">
              <a:rPr lang="en-US" smtClean="0"/>
              <a:t>2014-11-01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3F7F2-B3DD-BE4F-AA2E-EEDB58540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037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65188-6AA5-414C-B4E1-49D335A9013A}" type="datetimeFigureOut">
              <a:rPr lang="en-US" smtClean="0"/>
              <a:t>2014-11-01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3F7F2-B3DD-BE4F-AA2E-EEDB58540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512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65188-6AA5-414C-B4E1-49D335A9013A}" type="datetimeFigureOut">
              <a:rPr lang="en-US" smtClean="0"/>
              <a:t>2014-11-01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3F7F2-B3DD-BE4F-AA2E-EEDB58540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811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65188-6AA5-414C-B4E1-49D335A9013A}" type="datetimeFigureOut">
              <a:rPr lang="en-US" smtClean="0"/>
              <a:t>2014-11-01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3F7F2-B3DD-BE4F-AA2E-EEDB58540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653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65188-6AA5-414C-B4E1-49D335A9013A}" type="datetimeFigureOut">
              <a:rPr lang="en-US" smtClean="0"/>
              <a:t>2014-11-01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3F7F2-B3DD-BE4F-AA2E-EEDB58540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03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65188-6AA5-414C-B4E1-49D335A9013A}" type="datetimeFigureOut">
              <a:rPr lang="en-US" smtClean="0"/>
              <a:t>2014-11-01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3F7F2-B3DD-BE4F-AA2E-EEDB58540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662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en.wikipedia.org/wiki/Image:Geostat.gif" TargetMode="External"/><Relationship Id="rId3" Type="http://schemas.openxmlformats.org/officeDocument/2006/relationships/image" Target="../media/image1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eachwithfergy.com/can-we-create-artificial-gravity-in-space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Relationship Id="rId3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4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teachwithfergy.com/newtons-law-of-universal-gravitation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8317" y="2510764"/>
            <a:ext cx="2522046" cy="1811867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2935"/>
            <a:ext cx="8229600" cy="1143000"/>
          </a:xfrm>
          <a:solidFill>
            <a:srgbClr val="FF0000"/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>
                <a:solidFill>
                  <a:schemeClr val="bg1"/>
                </a:solidFill>
              </a:rPr>
              <a:t>Universal Gravitation </a:t>
            </a:r>
            <a:endParaRPr lang="en-CA" b="1" dirty="0" smtClean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7738" y="1422703"/>
            <a:ext cx="2414135" cy="16898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0426" y="4369920"/>
            <a:ext cx="3868313" cy="22785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5331" y="1430323"/>
            <a:ext cx="4985294" cy="5324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400" dirty="0" smtClean="0">
                <a:solidFill>
                  <a:srgbClr val="FF0000"/>
                </a:solidFill>
              </a:rPr>
              <a:t>Gravity</a:t>
            </a:r>
          </a:p>
          <a:p>
            <a:pPr marL="457200" indent="-457200">
              <a:buFont typeface="Arial"/>
              <a:buChar char="•"/>
            </a:pPr>
            <a:r>
              <a:rPr lang="en-US" sz="3400" dirty="0" smtClean="0">
                <a:solidFill>
                  <a:srgbClr val="FF0000"/>
                </a:solidFill>
              </a:rPr>
              <a:t>Law of Universal Gravitation</a:t>
            </a:r>
          </a:p>
          <a:p>
            <a:pPr marL="457200" indent="-457200">
              <a:buFont typeface="Arial"/>
              <a:buChar char="•"/>
            </a:pPr>
            <a:r>
              <a:rPr lang="en-US" sz="3400" dirty="0" smtClean="0">
                <a:solidFill>
                  <a:srgbClr val="FF0000"/>
                </a:solidFill>
              </a:rPr>
              <a:t>Inverse-Square Law</a:t>
            </a:r>
          </a:p>
          <a:p>
            <a:pPr marL="457200" indent="-457200">
              <a:buFont typeface="Arial"/>
              <a:buChar char="•"/>
            </a:pPr>
            <a:r>
              <a:rPr lang="en-US" sz="3400" dirty="0" smtClean="0">
                <a:solidFill>
                  <a:srgbClr val="FF0000"/>
                </a:solidFill>
              </a:rPr>
              <a:t>Extraterrestrial Gravity</a:t>
            </a:r>
          </a:p>
          <a:p>
            <a:pPr marL="457200" indent="-457200">
              <a:buFont typeface="Arial"/>
              <a:buChar char="•"/>
            </a:pPr>
            <a:r>
              <a:rPr lang="en-US" sz="3400" dirty="0" smtClean="0">
                <a:solidFill>
                  <a:srgbClr val="FF0000"/>
                </a:solidFill>
              </a:rPr>
              <a:t>Objects in Circular Orbit</a:t>
            </a:r>
          </a:p>
          <a:p>
            <a:pPr marL="457200" indent="-457200">
              <a:buFont typeface="Arial"/>
              <a:buChar char="•"/>
            </a:pPr>
            <a:r>
              <a:rPr lang="en-US" sz="3400" dirty="0" smtClean="0">
                <a:solidFill>
                  <a:srgbClr val="FF0000"/>
                </a:solidFill>
              </a:rPr>
              <a:t>Geosynchronous Orbits</a:t>
            </a:r>
          </a:p>
          <a:p>
            <a:pPr marL="457200" indent="-457200">
              <a:buFont typeface="Arial"/>
              <a:buChar char="•"/>
            </a:pPr>
            <a:r>
              <a:rPr lang="en-US" sz="3400" dirty="0" smtClean="0">
                <a:solidFill>
                  <a:srgbClr val="FF0000"/>
                </a:solidFill>
              </a:rPr>
              <a:t>Our bodies in microgravity</a:t>
            </a:r>
          </a:p>
          <a:p>
            <a:pPr marL="457200" indent="-457200">
              <a:buFont typeface="Arial"/>
              <a:buChar char="•"/>
            </a:pPr>
            <a:r>
              <a:rPr lang="en-US" sz="3400" dirty="0" smtClean="0">
                <a:solidFill>
                  <a:srgbClr val="FF0000"/>
                </a:solidFill>
              </a:rPr>
              <a:t>Interplanetary Travel</a:t>
            </a:r>
          </a:p>
        </p:txBody>
      </p:sp>
    </p:spTree>
    <p:extLst>
      <p:ext uri="{BB962C8B-B14F-4D97-AF65-F5344CB8AC3E}">
        <p14:creationId xmlns:p14="http://schemas.microsoft.com/office/powerpoint/2010/main" val="3658557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963"/>
            <a:ext cx="8229600" cy="1143000"/>
          </a:xfrm>
        </p:spPr>
        <p:txBody>
          <a:bodyPr/>
          <a:lstStyle/>
          <a:p>
            <a:r>
              <a:rPr lang="en-US" b="1" dirty="0" smtClean="0"/>
              <a:t>Objects in Circular Orbit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352" y="1278700"/>
            <a:ext cx="8632561" cy="4525963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Objects in space orbit larger masses due to the force of gravity between them.</a:t>
            </a:r>
          </a:p>
          <a:p>
            <a:r>
              <a:rPr lang="en-US" dirty="0" smtClean="0"/>
              <a:t>Then why isn’t an object that is orbiting another in space (i.e. a TV satellite in outer space) simply get pulled down to the surface?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7614" y="3786375"/>
            <a:ext cx="3035300" cy="295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991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038"/>
            <a:ext cx="8229600" cy="1143000"/>
          </a:xfrm>
        </p:spPr>
        <p:txBody>
          <a:bodyPr/>
          <a:lstStyle/>
          <a:p>
            <a:r>
              <a:rPr lang="en-US" b="1" dirty="0" smtClean="0"/>
              <a:t>Objects in Circular Orbit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162" y="1305113"/>
            <a:ext cx="8601389" cy="4708525"/>
          </a:xfrm>
        </p:spPr>
        <p:txBody>
          <a:bodyPr>
            <a:normAutofit/>
          </a:bodyPr>
          <a:lstStyle/>
          <a:p>
            <a:r>
              <a:rPr lang="en-US" sz="3000" dirty="0" smtClean="0"/>
              <a:t>An object in circular orbit (like a satellite) has forward motion but is constantly being pulled by the force of gravity towards Earth.   </a:t>
            </a:r>
          </a:p>
          <a:p>
            <a:r>
              <a:rPr lang="en-US" sz="3000" dirty="0" smtClean="0"/>
              <a:t>If the orbiting object maintains its forward motion without changing its distance from Earth, </a:t>
            </a:r>
            <a:r>
              <a:rPr lang="en-US" sz="3000" b="1" u="sng" dirty="0" smtClean="0"/>
              <a:t>it will continually “fall” around Earth in a circular orbit. </a:t>
            </a:r>
          </a:p>
          <a:p>
            <a:endParaRPr lang="en-US" sz="3000" dirty="0" smtClean="0"/>
          </a:p>
          <a:p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9729" y="4329126"/>
            <a:ext cx="3517900" cy="25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956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Objects in Circular Orbit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analyze the motion of objects in circular orbit, we combine Newton’s law of universal gravitation with the equation for centripetal acceleration involving speed.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We can also use our equations for frequency and orbital period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704" y="3893779"/>
            <a:ext cx="3639446" cy="8632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4792" y="3684400"/>
            <a:ext cx="1871115" cy="1032339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4742815" y="3893779"/>
            <a:ext cx="1398730" cy="82296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2759" y="5504101"/>
            <a:ext cx="3330492" cy="9939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175" y="5504101"/>
            <a:ext cx="1541584" cy="99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842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Check Your Understanding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2350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 Hubble Space Telescope (HST</a:t>
            </a:r>
            <a:r>
              <a:rPr lang="en-US" dirty="0" smtClean="0"/>
              <a:t>) follows </a:t>
            </a:r>
            <a:r>
              <a:rPr lang="en-US" dirty="0"/>
              <a:t>an essentially circular orbit, at an average altitude of 598 km above the surface of Earth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pl-PL" dirty="0" smtClean="0"/>
              <a:t>G</a:t>
            </a:r>
            <a:r>
              <a:rPr lang="pl-PL" i="1" dirty="0" smtClean="0"/>
              <a:t> = </a:t>
            </a:r>
            <a:r>
              <a:rPr lang="pl-PL" dirty="0" smtClean="0"/>
              <a:t>6.67 x 10</a:t>
            </a:r>
            <a:r>
              <a:rPr lang="pl-PL" baseline="30000" dirty="0" smtClean="0"/>
              <a:t>-11</a:t>
            </a:r>
            <a:r>
              <a:rPr lang="pl-PL" dirty="0" smtClean="0"/>
              <a:t> Nm</a:t>
            </a:r>
            <a:r>
              <a:rPr lang="pl-PL" baseline="30000" dirty="0" smtClean="0"/>
              <a:t>2</a:t>
            </a:r>
            <a:r>
              <a:rPr lang="pl-PL" dirty="0"/>
              <a:t>/</a:t>
            </a:r>
            <a:r>
              <a:rPr lang="pl-PL" dirty="0" smtClean="0"/>
              <a:t>kg2 		</a:t>
            </a:r>
            <a:r>
              <a:rPr lang="pl-PL" i="1" dirty="0" smtClean="0"/>
              <a:t>m</a:t>
            </a:r>
            <a:r>
              <a:rPr lang="pl-PL" baseline="-25000" dirty="0" smtClean="0"/>
              <a:t>E</a:t>
            </a:r>
            <a:r>
              <a:rPr lang="pl-PL" dirty="0" smtClean="0"/>
              <a:t> = 5.98 x 10</a:t>
            </a:r>
            <a:r>
              <a:rPr lang="pl-PL" baseline="30000" dirty="0" smtClean="0"/>
              <a:t>24</a:t>
            </a:r>
            <a:r>
              <a:rPr lang="pl-PL" dirty="0" smtClean="0"/>
              <a:t>kg </a:t>
            </a:r>
          </a:p>
          <a:p>
            <a:pPr marL="0" indent="0" algn="ctr">
              <a:buNone/>
            </a:pPr>
            <a:r>
              <a:rPr lang="pl-PL" dirty="0"/>
              <a:t>D</a:t>
            </a:r>
            <a:r>
              <a:rPr lang="pl-PL" dirty="0" smtClean="0">
                <a:effectLst/>
              </a:rPr>
              <a:t>istance from Earth’s core to the surface = </a:t>
            </a:r>
            <a:r>
              <a:rPr lang="pl-PL" dirty="0"/>
              <a:t>6.38 </a:t>
            </a:r>
            <a:r>
              <a:rPr lang="pl-PL" dirty="0" smtClean="0"/>
              <a:t>x </a:t>
            </a:r>
            <a:r>
              <a:rPr lang="pl-PL" dirty="0"/>
              <a:t>10</a:t>
            </a:r>
            <a:r>
              <a:rPr lang="pl-PL" baseline="30000" dirty="0"/>
              <a:t>6</a:t>
            </a:r>
            <a:r>
              <a:rPr lang="pl-PL" dirty="0"/>
              <a:t> m </a:t>
            </a:r>
            <a:endParaRPr lang="pl-PL" dirty="0" smtClean="0">
              <a:effectLst/>
            </a:endParaRPr>
          </a:p>
          <a:p>
            <a:pPr marL="0" indent="0" algn="ctr">
              <a:buNone/>
            </a:pPr>
            <a:r>
              <a:rPr lang="pl-PL" dirty="0" smtClean="0">
                <a:effectLst/>
              </a:rPr>
              <a:t> </a:t>
            </a:r>
            <a:endParaRPr lang="en-US" dirty="0" smtClean="0">
              <a:effectLst/>
            </a:endParaRP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Determine </a:t>
            </a:r>
            <a:r>
              <a:rPr lang="en-US" dirty="0"/>
              <a:t>the speed needed by the HST to maintain its orbit. Express the speed both in </a:t>
            </a:r>
            <a:r>
              <a:rPr lang="en-US" dirty="0" err="1"/>
              <a:t>metres</a:t>
            </a:r>
            <a:r>
              <a:rPr lang="en-US" dirty="0"/>
              <a:t> per second and in </a:t>
            </a:r>
            <a:r>
              <a:rPr lang="en-US" dirty="0" smtClean="0"/>
              <a:t>kilometers </a:t>
            </a:r>
            <a:r>
              <a:rPr lang="en-US" dirty="0"/>
              <a:t>per hour.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u="sng" dirty="0" smtClean="0"/>
              <a:t>Solution: v = 7.56 x 10</a:t>
            </a:r>
            <a:r>
              <a:rPr lang="en-US" b="1" u="sng" baseline="30000" dirty="0" smtClean="0"/>
              <a:t>3</a:t>
            </a:r>
            <a:r>
              <a:rPr lang="en-US" b="1" u="sng" dirty="0" smtClean="0"/>
              <a:t> m/s		&amp; 		v = 2.72 x 10</a:t>
            </a:r>
            <a:r>
              <a:rPr lang="en-US" b="1" u="sng" baseline="30000" dirty="0" smtClean="0"/>
              <a:t>4</a:t>
            </a:r>
            <a:r>
              <a:rPr lang="en-US" b="1" u="sng" dirty="0" smtClean="0"/>
              <a:t> km/h</a:t>
            </a:r>
            <a:endParaRPr lang="en-US" b="1" u="sng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701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Geosynchronous Orbits</a:t>
            </a:r>
          </a:p>
        </p:txBody>
      </p:sp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571500" y="1785938"/>
            <a:ext cx="80724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3600" b="0"/>
          </a:p>
          <a:p>
            <a:endParaRPr lang="en-US" sz="3600" b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12507" y="1308416"/>
            <a:ext cx="8218488" cy="5095934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3200" b="0" dirty="0" smtClean="0"/>
              <a:t>Special kind of orbit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3200" b="0" dirty="0" smtClean="0"/>
              <a:t>This </a:t>
            </a:r>
            <a:r>
              <a:rPr lang="en-US" sz="3200" b="0" dirty="0"/>
              <a:t>means the </a:t>
            </a:r>
            <a:r>
              <a:rPr lang="en-US" sz="3200" b="0" dirty="0" smtClean="0"/>
              <a:t>object stays </a:t>
            </a:r>
            <a:r>
              <a:rPr lang="en-US" sz="3200" b="0" dirty="0"/>
              <a:t>in the same place relative to the </a:t>
            </a:r>
            <a:r>
              <a:rPr lang="en-US" sz="3200" b="0" dirty="0" smtClean="0"/>
              <a:t>Earth</a:t>
            </a:r>
          </a:p>
          <a:p>
            <a:pPr marL="914400" lvl="1" indent="-457200">
              <a:spcBef>
                <a:spcPct val="20000"/>
              </a:spcBef>
              <a:buFont typeface="Wingdings" charset="2"/>
              <a:buChar char="Ø"/>
              <a:defRPr/>
            </a:pPr>
            <a:r>
              <a:rPr lang="en-US" sz="3200" b="1" u="sng" dirty="0" smtClean="0"/>
              <a:t>Will always point to the same location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3200" dirty="0"/>
              <a:t>Useful for communication satellites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3200" b="0" kern="0" dirty="0">
              <a:solidFill>
                <a:srgbClr val="292929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3200" b="0" kern="0" dirty="0">
              <a:solidFill>
                <a:srgbClr val="292929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GB" sz="3200" b="0" kern="0" baseline="30000" dirty="0">
              <a:solidFill>
                <a:srgbClr val="292929"/>
              </a:solidFill>
              <a:latin typeface="+mn-lt"/>
            </a:endParaRPr>
          </a:p>
        </p:txBody>
      </p:sp>
      <p:pic>
        <p:nvPicPr>
          <p:cNvPr id="11269" name="Picture 2" descr="Geostationary orbit">
            <a:hlinkClick r:id="rId2" tooltip="Geostationary orbit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1435" y="4227727"/>
            <a:ext cx="2649999" cy="264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TextBox 5"/>
          <p:cNvSpPr txBox="1">
            <a:spLocks noChangeArrowheads="1"/>
          </p:cNvSpPr>
          <p:nvPr/>
        </p:nvSpPr>
        <p:spPr bwMode="auto">
          <a:xfrm>
            <a:off x="4729109" y="4338199"/>
            <a:ext cx="4143375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0" dirty="0"/>
              <a:t>Altitude = 35,786 km</a:t>
            </a:r>
          </a:p>
          <a:p>
            <a:r>
              <a:rPr lang="en-US" sz="2800" b="0" dirty="0"/>
              <a:t> </a:t>
            </a:r>
          </a:p>
          <a:p>
            <a:r>
              <a:rPr lang="en-US" sz="2800" b="0" dirty="0"/>
              <a:t>v = 3070 m/s</a:t>
            </a:r>
          </a:p>
          <a:p>
            <a:endParaRPr lang="en-US" sz="2800" b="0" dirty="0"/>
          </a:p>
          <a:p>
            <a:r>
              <a:rPr lang="en-US" sz="2800" b="0" dirty="0"/>
              <a:t>T = 23.93446 hours</a:t>
            </a:r>
          </a:p>
        </p:txBody>
      </p:sp>
    </p:spTree>
    <p:extLst>
      <p:ext uri="{BB962C8B-B14F-4D97-AF65-F5344CB8AC3E}">
        <p14:creationId xmlns:p14="http://schemas.microsoft.com/office/powerpoint/2010/main" val="6900450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Our bodies in microgravity</a:t>
            </a:r>
            <a:endParaRPr lang="en-CA" b="1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308" y="1638968"/>
            <a:ext cx="4857750" cy="4525962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absence of forces against the </a:t>
            </a:r>
            <a:r>
              <a:rPr lang="en-US" dirty="0" smtClean="0"/>
              <a:t>muscles (caused by microgravity) has significant long-term health consequences</a:t>
            </a:r>
          </a:p>
          <a:p>
            <a:pPr lvl="1" eaLnBrk="1" hangingPunct="1"/>
            <a:r>
              <a:rPr lang="en-US" b="1" u="sng" dirty="0" smtClean="0"/>
              <a:t>Muscle atrophy</a:t>
            </a:r>
          </a:p>
          <a:p>
            <a:pPr lvl="1" eaLnBrk="1" hangingPunct="1"/>
            <a:r>
              <a:rPr lang="en-US" b="1" u="sng" dirty="0" smtClean="0"/>
              <a:t>Loss of bone calcium</a:t>
            </a:r>
          </a:p>
          <a:p>
            <a:pPr lvl="1" eaLnBrk="1" hangingPunct="1"/>
            <a:r>
              <a:rPr lang="en-US" b="1" u="sng" dirty="0" smtClean="0"/>
              <a:t>Organ swelling (heart, kidneys)</a:t>
            </a:r>
          </a:p>
        </p:txBody>
      </p:sp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6434" y="5426939"/>
            <a:ext cx="1362188" cy="1347382"/>
          </a:xfrm>
          <a:prstGeom prst="rect">
            <a:avLst/>
          </a:prstGeom>
        </p:spPr>
      </p:pic>
      <p:pic>
        <p:nvPicPr>
          <p:cNvPr id="6" name="Picture 2" descr="http://img.photobucket.com/albums/v174/rednecktexan/2007/Isslar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82618" y="1571625"/>
            <a:ext cx="3905429" cy="3122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076878" y="4978662"/>
            <a:ext cx="3730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ISS does not have artificial gravity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94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Interplanetary Travel</a:t>
            </a:r>
            <a:endParaRPr lang="en-CA" b="1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Currently astronauts have a rigorous exercise regime to limit these effects</a:t>
            </a:r>
          </a:p>
          <a:p>
            <a:pPr eaLnBrk="1" hangingPunct="1"/>
            <a:endParaRPr lang="en-CA" smtClean="0"/>
          </a:p>
        </p:txBody>
      </p:sp>
      <p:pic>
        <p:nvPicPr>
          <p:cNvPr id="13316" name="Picture 5" descr="http://exploration.grc.nasa.gov/Exploration/Advanced/Human/Exercise/images/OriginalFiles/cycleErgomet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6700" y="3071813"/>
            <a:ext cx="5821363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783536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Long-term solutions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Any interplanetary mission (to Mars or beyond) or permanent space colony must simulate gravity for the health of participating astronauts/scientists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Can be done using the principals of circular motion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036664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b="1" dirty="0" smtClean="0"/>
              <a:t>Proposed space colonies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07" y="3550845"/>
            <a:ext cx="5247696" cy="2951829"/>
          </a:xfrm>
          <a:prstGeom prst="rect">
            <a:avLst/>
          </a:prstGeom>
        </p:spPr>
      </p:pic>
      <p:pic>
        <p:nvPicPr>
          <p:cNvPr id="16388" name="Picture 10" descr="http://rhysy.plexersoft.com/gal/Space%20Station%2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9175" y="1933976"/>
            <a:ext cx="4314825" cy="323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93814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78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Check Your Understanding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57238" y="1240813"/>
            <a:ext cx="861746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/>
              <a:t>A cylindrical space craft travelling to Mars has an interior diameter of 3.24 km</a:t>
            </a:r>
            <a:r>
              <a:rPr lang="en-US" sz="2800" dirty="0"/>
              <a:t>. The craft rotates around its axis at the rate required to give astronauts along the interior wall an apparent weight equal in magnitude to their Earth-bound weight. </a:t>
            </a:r>
            <a:r>
              <a:rPr lang="en-US" sz="2800" dirty="0" smtClean="0"/>
              <a:t>Determine:</a:t>
            </a:r>
          </a:p>
          <a:p>
            <a:endParaRPr lang="en-US" sz="2800" dirty="0"/>
          </a:p>
          <a:p>
            <a:pPr marL="514350" indent="-514350">
              <a:buFont typeface="+mj-lt"/>
              <a:buAutoNum type="alphaLcParenR"/>
            </a:pPr>
            <a:r>
              <a:rPr lang="en-US" sz="2800" dirty="0" smtClean="0"/>
              <a:t>the </a:t>
            </a:r>
            <a:r>
              <a:rPr lang="en-US" sz="2800" dirty="0"/>
              <a:t>speed of the astronauts relative to the centre of the spacecraft </a:t>
            </a:r>
            <a:r>
              <a:rPr lang="en-US" sz="2800" dirty="0" smtClean="0"/>
              <a:t>and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 smtClean="0"/>
              <a:t>the </a:t>
            </a:r>
            <a:r>
              <a:rPr lang="en-US" sz="2800" dirty="0"/>
              <a:t>period of rotation of the spacecraft. </a:t>
            </a:r>
            <a:endParaRPr lang="en-US" sz="2800" dirty="0" smtClean="0">
              <a:effectLst/>
            </a:endParaRPr>
          </a:p>
          <a:p>
            <a:pPr>
              <a:spcBef>
                <a:spcPct val="50000"/>
              </a:spcBef>
            </a:pPr>
            <a:endParaRPr lang="en-US" sz="2800" b="0" dirty="0" smtClean="0"/>
          </a:p>
          <a:p>
            <a:pPr>
              <a:spcBef>
                <a:spcPct val="50000"/>
              </a:spcBef>
            </a:pPr>
            <a:r>
              <a:rPr lang="en-US" sz="2800" b="1" u="sng" dirty="0" smtClean="0"/>
              <a:t>Solutions: a) v = 126 m/s		b) T = 80.8 s</a:t>
            </a:r>
            <a:endParaRPr lang="en-US" sz="2800" b="1" u="sng" dirty="0"/>
          </a:p>
        </p:txBody>
      </p:sp>
    </p:spTree>
    <p:extLst>
      <p:ext uri="{BB962C8B-B14F-4D97-AF65-F5344CB8AC3E}">
        <p14:creationId xmlns:p14="http://schemas.microsoft.com/office/powerpoint/2010/main" val="23842193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Gravity is everywhere</a:t>
            </a:r>
            <a:endParaRPr lang="en-CA" b="1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1417639"/>
            <a:ext cx="7920038" cy="2253386"/>
          </a:xfrm>
        </p:spPr>
        <p:txBody>
          <a:bodyPr/>
          <a:lstStyle/>
          <a:p>
            <a:pPr eaLnBrk="1" hangingPunct="1"/>
            <a:r>
              <a:rPr lang="en-US" dirty="0" smtClean="0"/>
              <a:t>Gravity is present wherever there is matter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Thus, all material things are exerting a force on all other material things</a:t>
            </a:r>
            <a:endParaRPr lang="en-CA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1144107"/>
              </p:ext>
            </p:extLst>
          </p:nvPr>
        </p:nvGraphicFramePr>
        <p:xfrm>
          <a:off x="1570893" y="3794849"/>
          <a:ext cx="6002215" cy="2907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Equation" r:id="rId3" imgW="812520" imgH="393480" progId="Equation.3">
                  <p:embed/>
                </p:oleObj>
              </mc:Choice>
              <mc:Fallback>
                <p:oleObj name="Equation" r:id="rId3" imgW="8125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0893" y="3794849"/>
                        <a:ext cx="6002215" cy="290732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558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77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Law of Universal Gravitation</a:t>
            </a:r>
            <a:endParaRPr lang="en-GB" dirty="0" smtClean="0"/>
          </a:p>
        </p:txBody>
      </p:sp>
      <p:pic>
        <p:nvPicPr>
          <p:cNvPr id="6" name="Picture 5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4612" y="5235469"/>
            <a:ext cx="1362188" cy="134738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5856" y="5039995"/>
            <a:ext cx="620106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 = Force of gravity between the two objects</a:t>
            </a:r>
          </a:p>
          <a:p>
            <a:r>
              <a:rPr lang="en-US" sz="2000" dirty="0" smtClean="0"/>
              <a:t>G = Universal gravitational constant = 6.67 x 10</a:t>
            </a:r>
            <a:r>
              <a:rPr lang="en-US" sz="2000" baseline="30000" dirty="0" smtClean="0"/>
              <a:t>-11</a:t>
            </a:r>
            <a:r>
              <a:rPr lang="en-US" sz="2000" dirty="0" smtClean="0"/>
              <a:t> Nm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kg</a:t>
            </a:r>
            <a:r>
              <a:rPr lang="en-US" sz="2000" baseline="30000" dirty="0" smtClean="0"/>
              <a:t>-2</a:t>
            </a:r>
          </a:p>
          <a:p>
            <a:r>
              <a:rPr lang="en-US" sz="2000" dirty="0" smtClean="0"/>
              <a:t>m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and m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are the masses of the objects in kg</a:t>
            </a:r>
          </a:p>
          <a:p>
            <a:r>
              <a:rPr lang="en-US" sz="2000" dirty="0"/>
              <a:t>r</a:t>
            </a:r>
            <a:r>
              <a:rPr lang="en-US" sz="2000" dirty="0" smtClean="0"/>
              <a:t> = distance separating the two objects (center to center)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1702" y="1154308"/>
            <a:ext cx="5171042" cy="361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777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53450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 smtClean="0"/>
              <a:t>Inverse squares – 1/r</a:t>
            </a:r>
            <a:r>
              <a:rPr lang="en-US" b="1" baseline="30000" dirty="0" smtClean="0"/>
              <a:t>2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Notice the large increase with each increment</a:t>
            </a:r>
          </a:p>
        </p:txBody>
      </p:sp>
      <p:pic>
        <p:nvPicPr>
          <p:cNvPr id="3" name="Picture 3" descr="kauf19_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8469" y="2540287"/>
            <a:ext cx="4987615" cy="4059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90318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Considerations</a:t>
            </a:r>
            <a:endParaRPr lang="en-CA" b="1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583" y="1618099"/>
            <a:ext cx="6849181" cy="452596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Gravity acts between two objects.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Equal forces acting in opposite directions.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Masses must be large to notice a </a:t>
            </a:r>
            <a:r>
              <a:rPr lang="en-US" i="1" dirty="0" smtClean="0"/>
              <a:t>g</a:t>
            </a:r>
            <a:r>
              <a:rPr lang="en-US" dirty="0" smtClean="0"/>
              <a:t> force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i.e. the Earth doesn’t notice our individual pull on it but we notice its pull on us. This is why you cannot fly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Further apart </a:t>
            </a:r>
            <a:r>
              <a:rPr lang="en-US" dirty="0" smtClean="0">
                <a:sym typeface="Wingdings"/>
              </a:rPr>
              <a:t>=</a:t>
            </a:r>
            <a:r>
              <a:rPr lang="en-US" dirty="0" smtClean="0"/>
              <a:t> smaller force of gravity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b="1" u="sng" dirty="0" smtClean="0"/>
              <a:t>Never zero. In space we experience very little gravity due to increased distance from any large mass.  This is called microgravity.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9091" y="2803609"/>
            <a:ext cx="1689903" cy="226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05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dirty="0" smtClean="0"/>
              <a:t>The Power of G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5258" y="1602853"/>
            <a:ext cx="8350430" cy="2269536"/>
          </a:xfrm>
        </p:spPr>
        <p:txBody>
          <a:bodyPr/>
          <a:lstStyle/>
          <a:p>
            <a:pPr eaLnBrk="1" hangingPunct="1"/>
            <a:r>
              <a:rPr lang="en-US" dirty="0" smtClean="0"/>
              <a:t>Extraterrestrial Gravity</a:t>
            </a:r>
          </a:p>
          <a:p>
            <a:pPr lvl="1" eaLnBrk="1" hangingPunct="1"/>
            <a:r>
              <a:rPr lang="en-US" dirty="0" smtClean="0"/>
              <a:t>Gravitational acceleration on other planets can be calculated using this law, as long as the mass of the planet is known</a:t>
            </a:r>
          </a:p>
          <a:p>
            <a:pPr marL="0" indent="0" eaLnBrk="1" hangingPunct="1"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GB" baseline="30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0410" y="3668901"/>
            <a:ext cx="4776389" cy="281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56811"/>
      </p:ext>
    </p:extLst>
  </p:cSld>
  <p:clrMapOvr>
    <a:masterClrMapping/>
  </p:clrMapOvr>
  <p:transition xmlns:p14="http://schemas.microsoft.com/office/powerpoint/2010/main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Extraterrestrial Gravity</a:t>
            </a:r>
            <a:endParaRPr lang="en-GB" b="1" dirty="0" smtClean="0"/>
          </a:p>
        </p:txBody>
      </p:sp>
      <p:grpSp>
        <p:nvGrpSpPr>
          <p:cNvPr id="10243" name="Group 113"/>
          <p:cNvGrpSpPr>
            <a:grpSpLocks/>
          </p:cNvGrpSpPr>
          <p:nvPr/>
        </p:nvGrpSpPr>
        <p:grpSpPr bwMode="auto">
          <a:xfrm>
            <a:off x="754063" y="1600200"/>
            <a:ext cx="7635875" cy="4672013"/>
            <a:chOff x="-11" y="-11"/>
            <a:chExt cx="5204" cy="3581"/>
          </a:xfrm>
        </p:grpSpPr>
        <p:grpSp>
          <p:nvGrpSpPr>
            <p:cNvPr id="10244" name="Group 111"/>
            <p:cNvGrpSpPr>
              <a:grpSpLocks/>
            </p:cNvGrpSpPr>
            <p:nvPr/>
          </p:nvGrpSpPr>
          <p:grpSpPr bwMode="auto">
            <a:xfrm>
              <a:off x="0" y="0"/>
              <a:ext cx="5182" cy="3559"/>
              <a:chOff x="0" y="0"/>
              <a:chExt cx="5182" cy="3559"/>
            </a:xfrm>
          </p:grpSpPr>
          <p:grpSp>
            <p:nvGrpSpPr>
              <p:cNvPr id="10246" name="Group 40"/>
              <p:cNvGrpSpPr>
                <a:grpSpLocks/>
              </p:cNvGrpSpPr>
              <p:nvPr/>
            </p:nvGrpSpPr>
            <p:grpSpPr bwMode="auto">
              <a:xfrm>
                <a:off x="0" y="0"/>
                <a:ext cx="1081" cy="327"/>
                <a:chOff x="0" y="0"/>
                <a:chExt cx="1081" cy="327"/>
              </a:xfrm>
            </p:grpSpPr>
            <p:sp>
              <p:nvSpPr>
                <p:cNvPr id="10352" name="Rectangle 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081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tIns="0" bIns="0"/>
                <a:lstStyle/>
                <a:p>
                  <a:pPr algn="ctr"/>
                  <a:r>
                    <a:rPr lang="en-US" sz="1600">
                      <a:solidFill>
                        <a:srgbClr val="CC0000"/>
                      </a:solidFill>
                      <a:latin typeface="Verdana" pitchFamily="34" charset="0"/>
                    </a:rPr>
                    <a:t>Planet</a:t>
                  </a:r>
                  <a:endParaRPr lang="en-US" sz="1600">
                    <a:solidFill>
                      <a:srgbClr val="666666"/>
                    </a:solidFill>
                    <a:latin typeface="Verdana" pitchFamily="34" charset="0"/>
                  </a:endParaRPr>
                </a:p>
                <a:p>
                  <a:pPr algn="ctr" eaLnBrk="0" hangingPunct="0"/>
                  <a:endParaRPr lang="en-US" b="0"/>
                </a:p>
              </p:txBody>
            </p:sp>
            <p:sp>
              <p:nvSpPr>
                <p:cNvPr id="10353" name="Rectangle 39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081" cy="327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247" name="Group 42"/>
              <p:cNvGrpSpPr>
                <a:grpSpLocks/>
              </p:cNvGrpSpPr>
              <p:nvPr/>
            </p:nvGrpSpPr>
            <p:grpSpPr bwMode="auto">
              <a:xfrm>
                <a:off x="1081" y="0"/>
                <a:ext cx="1444" cy="327"/>
                <a:chOff x="1081" y="0"/>
                <a:chExt cx="1444" cy="327"/>
              </a:xfrm>
            </p:grpSpPr>
            <p:sp>
              <p:nvSpPr>
                <p:cNvPr id="10350" name="Rectangle 4"/>
                <p:cNvSpPr>
                  <a:spLocks noChangeArrowheads="1"/>
                </p:cNvSpPr>
                <p:nvPr/>
              </p:nvSpPr>
              <p:spPr bwMode="auto">
                <a:xfrm>
                  <a:off x="1081" y="0"/>
                  <a:ext cx="1444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tIns="0" bIns="0"/>
                <a:lstStyle/>
                <a:p>
                  <a:pPr algn="ctr"/>
                  <a:r>
                    <a:rPr lang="en-US" sz="1600">
                      <a:solidFill>
                        <a:srgbClr val="CC0000"/>
                      </a:solidFill>
                      <a:latin typeface="Verdana" pitchFamily="34" charset="0"/>
                    </a:rPr>
                    <a:t>Radius (m)</a:t>
                  </a:r>
                  <a:endParaRPr lang="en-US" sz="1600">
                    <a:solidFill>
                      <a:srgbClr val="666666"/>
                    </a:solidFill>
                    <a:latin typeface="Verdana" pitchFamily="34" charset="0"/>
                  </a:endParaRPr>
                </a:p>
                <a:p>
                  <a:pPr algn="ctr" eaLnBrk="0" hangingPunct="0"/>
                  <a:endParaRPr lang="en-US" b="0"/>
                </a:p>
              </p:txBody>
            </p:sp>
            <p:sp>
              <p:nvSpPr>
                <p:cNvPr id="10351" name="Rectangle 41"/>
                <p:cNvSpPr>
                  <a:spLocks noChangeArrowheads="1"/>
                </p:cNvSpPr>
                <p:nvPr/>
              </p:nvSpPr>
              <p:spPr bwMode="auto">
                <a:xfrm>
                  <a:off x="1081" y="0"/>
                  <a:ext cx="1444" cy="327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248" name="Group 44"/>
              <p:cNvGrpSpPr>
                <a:grpSpLocks/>
              </p:cNvGrpSpPr>
              <p:nvPr/>
            </p:nvGrpSpPr>
            <p:grpSpPr bwMode="auto">
              <a:xfrm>
                <a:off x="2525" y="0"/>
                <a:ext cx="1535" cy="327"/>
                <a:chOff x="2525" y="0"/>
                <a:chExt cx="1535" cy="327"/>
              </a:xfrm>
            </p:grpSpPr>
            <p:sp>
              <p:nvSpPr>
                <p:cNvPr id="10348" name="Rectangle 5"/>
                <p:cNvSpPr>
                  <a:spLocks noChangeArrowheads="1"/>
                </p:cNvSpPr>
                <p:nvPr/>
              </p:nvSpPr>
              <p:spPr bwMode="auto">
                <a:xfrm>
                  <a:off x="2525" y="0"/>
                  <a:ext cx="1535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tIns="0" bIns="0"/>
                <a:lstStyle/>
                <a:p>
                  <a:pPr algn="ctr"/>
                  <a:r>
                    <a:rPr lang="en-US" sz="1600">
                      <a:solidFill>
                        <a:srgbClr val="CC0000"/>
                      </a:solidFill>
                      <a:latin typeface="Verdana" pitchFamily="34" charset="0"/>
                    </a:rPr>
                    <a:t>Mass (kg)</a:t>
                  </a:r>
                  <a:endParaRPr lang="en-US" sz="1600">
                    <a:solidFill>
                      <a:srgbClr val="666666"/>
                    </a:solidFill>
                    <a:latin typeface="Verdana" pitchFamily="34" charset="0"/>
                  </a:endParaRPr>
                </a:p>
                <a:p>
                  <a:pPr algn="ctr" eaLnBrk="0" hangingPunct="0"/>
                  <a:endParaRPr lang="en-US" b="0"/>
                </a:p>
              </p:txBody>
            </p:sp>
            <p:sp>
              <p:nvSpPr>
                <p:cNvPr id="10349" name="Rectangle 43"/>
                <p:cNvSpPr>
                  <a:spLocks noChangeArrowheads="1"/>
                </p:cNvSpPr>
                <p:nvPr/>
              </p:nvSpPr>
              <p:spPr bwMode="auto">
                <a:xfrm>
                  <a:off x="2525" y="0"/>
                  <a:ext cx="1535" cy="327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249" name="Group 46"/>
              <p:cNvGrpSpPr>
                <a:grpSpLocks/>
              </p:cNvGrpSpPr>
              <p:nvPr/>
            </p:nvGrpSpPr>
            <p:grpSpPr bwMode="auto">
              <a:xfrm>
                <a:off x="4060" y="0"/>
                <a:ext cx="1122" cy="327"/>
                <a:chOff x="4060" y="0"/>
                <a:chExt cx="1122" cy="327"/>
              </a:xfrm>
            </p:grpSpPr>
            <p:sp>
              <p:nvSpPr>
                <p:cNvPr id="10346" name="Rectangle 6"/>
                <p:cNvSpPr>
                  <a:spLocks noChangeArrowheads="1"/>
                </p:cNvSpPr>
                <p:nvPr/>
              </p:nvSpPr>
              <p:spPr bwMode="auto">
                <a:xfrm>
                  <a:off x="4060" y="0"/>
                  <a:ext cx="1122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tIns="0" bIns="0"/>
                <a:lstStyle/>
                <a:p>
                  <a:pPr algn="ctr"/>
                  <a:r>
                    <a:rPr lang="en-US" sz="1600">
                      <a:solidFill>
                        <a:srgbClr val="CC0000"/>
                      </a:solidFill>
                      <a:latin typeface="Verdana" pitchFamily="34" charset="0"/>
                    </a:rPr>
                    <a:t>g (m/s</a:t>
                  </a:r>
                  <a:r>
                    <a:rPr lang="en-US" sz="1600" baseline="30000">
                      <a:solidFill>
                        <a:srgbClr val="CC0000"/>
                      </a:solidFill>
                      <a:latin typeface="Verdana" pitchFamily="34" charset="0"/>
                    </a:rPr>
                    <a:t>2</a:t>
                  </a:r>
                  <a:r>
                    <a:rPr lang="en-US" sz="1600">
                      <a:solidFill>
                        <a:srgbClr val="CC0000"/>
                      </a:solidFill>
                      <a:latin typeface="Verdana" pitchFamily="34" charset="0"/>
                    </a:rPr>
                    <a:t>)</a:t>
                  </a:r>
                  <a:endParaRPr lang="en-US" sz="1600">
                    <a:solidFill>
                      <a:srgbClr val="666666"/>
                    </a:solidFill>
                    <a:latin typeface="Verdana" pitchFamily="34" charset="0"/>
                  </a:endParaRPr>
                </a:p>
                <a:p>
                  <a:pPr algn="ctr" eaLnBrk="0" hangingPunct="0"/>
                  <a:endParaRPr lang="en-US" b="0"/>
                </a:p>
              </p:txBody>
            </p:sp>
            <p:sp>
              <p:nvSpPr>
                <p:cNvPr id="10347" name="Rectangle 45"/>
                <p:cNvSpPr>
                  <a:spLocks noChangeArrowheads="1"/>
                </p:cNvSpPr>
                <p:nvPr/>
              </p:nvSpPr>
              <p:spPr bwMode="auto">
                <a:xfrm>
                  <a:off x="4060" y="0"/>
                  <a:ext cx="1122" cy="327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250" name="Group 48"/>
              <p:cNvGrpSpPr>
                <a:grpSpLocks/>
              </p:cNvGrpSpPr>
              <p:nvPr/>
            </p:nvGrpSpPr>
            <p:grpSpPr bwMode="auto">
              <a:xfrm>
                <a:off x="0" y="327"/>
                <a:ext cx="1081" cy="404"/>
                <a:chOff x="0" y="327"/>
                <a:chExt cx="1081" cy="404"/>
              </a:xfrm>
            </p:grpSpPr>
            <p:sp>
              <p:nvSpPr>
                <p:cNvPr id="10344" name="Rectangle 7"/>
                <p:cNvSpPr>
                  <a:spLocks noChangeArrowheads="1"/>
                </p:cNvSpPr>
                <p:nvPr/>
              </p:nvSpPr>
              <p:spPr bwMode="auto">
                <a:xfrm>
                  <a:off x="0" y="327"/>
                  <a:ext cx="1081" cy="4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US" b="0">
                      <a:latin typeface="Verdana" pitchFamily="34" charset="0"/>
                    </a:rPr>
                    <a:t>Mercury</a:t>
                  </a:r>
                </a:p>
                <a:p>
                  <a:pPr algn="ctr" eaLnBrk="0" hangingPunct="0"/>
                  <a:endParaRPr lang="en-US" b="0"/>
                </a:p>
              </p:txBody>
            </p:sp>
            <p:sp>
              <p:nvSpPr>
                <p:cNvPr id="10345" name="Rectangle 47"/>
                <p:cNvSpPr>
                  <a:spLocks noChangeArrowheads="1"/>
                </p:cNvSpPr>
                <p:nvPr/>
              </p:nvSpPr>
              <p:spPr bwMode="auto">
                <a:xfrm>
                  <a:off x="0" y="327"/>
                  <a:ext cx="1081" cy="40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251" name="Group 50"/>
              <p:cNvGrpSpPr>
                <a:grpSpLocks/>
              </p:cNvGrpSpPr>
              <p:nvPr/>
            </p:nvGrpSpPr>
            <p:grpSpPr bwMode="auto">
              <a:xfrm>
                <a:off x="1081" y="327"/>
                <a:ext cx="1444" cy="404"/>
                <a:chOff x="1081" y="327"/>
                <a:chExt cx="1444" cy="404"/>
              </a:xfrm>
            </p:grpSpPr>
            <p:sp>
              <p:nvSpPr>
                <p:cNvPr id="10342" name="Rectangle 8"/>
                <p:cNvSpPr>
                  <a:spLocks noChangeArrowheads="1"/>
                </p:cNvSpPr>
                <p:nvPr/>
              </p:nvSpPr>
              <p:spPr bwMode="auto">
                <a:xfrm>
                  <a:off x="1081" y="327"/>
                  <a:ext cx="1444" cy="4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US" b="0">
                      <a:latin typeface="Verdana" pitchFamily="34" charset="0"/>
                    </a:rPr>
                    <a:t>2.43 x 10</a:t>
                  </a:r>
                  <a:r>
                    <a:rPr lang="en-US" b="0" baseline="30000">
                      <a:latin typeface="Verdana" pitchFamily="34" charset="0"/>
                    </a:rPr>
                    <a:t>6</a:t>
                  </a:r>
                  <a:endParaRPr lang="en-US" b="0">
                    <a:latin typeface="Verdana" pitchFamily="34" charset="0"/>
                  </a:endParaRPr>
                </a:p>
                <a:p>
                  <a:pPr algn="ctr" eaLnBrk="0" hangingPunct="0"/>
                  <a:endParaRPr lang="en-US" b="0"/>
                </a:p>
              </p:txBody>
            </p:sp>
            <p:sp>
              <p:nvSpPr>
                <p:cNvPr id="10343" name="Rectangle 49"/>
                <p:cNvSpPr>
                  <a:spLocks noChangeArrowheads="1"/>
                </p:cNvSpPr>
                <p:nvPr/>
              </p:nvSpPr>
              <p:spPr bwMode="auto">
                <a:xfrm>
                  <a:off x="1081" y="327"/>
                  <a:ext cx="1444" cy="40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252" name="Group 52"/>
              <p:cNvGrpSpPr>
                <a:grpSpLocks/>
              </p:cNvGrpSpPr>
              <p:nvPr/>
            </p:nvGrpSpPr>
            <p:grpSpPr bwMode="auto">
              <a:xfrm>
                <a:off x="2525" y="327"/>
                <a:ext cx="1535" cy="404"/>
                <a:chOff x="2525" y="327"/>
                <a:chExt cx="1535" cy="404"/>
              </a:xfrm>
            </p:grpSpPr>
            <p:sp>
              <p:nvSpPr>
                <p:cNvPr id="10340" name="Rectangle 9"/>
                <p:cNvSpPr>
                  <a:spLocks noChangeArrowheads="1"/>
                </p:cNvSpPr>
                <p:nvPr/>
              </p:nvSpPr>
              <p:spPr bwMode="auto">
                <a:xfrm>
                  <a:off x="2525" y="327"/>
                  <a:ext cx="1535" cy="4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US" b="0">
                      <a:latin typeface="Verdana" pitchFamily="34" charset="0"/>
                    </a:rPr>
                    <a:t>3.2 x 10</a:t>
                  </a:r>
                  <a:r>
                    <a:rPr lang="en-US" b="0" baseline="30000">
                      <a:latin typeface="Verdana" pitchFamily="34" charset="0"/>
                    </a:rPr>
                    <a:t>23</a:t>
                  </a:r>
                  <a:endParaRPr lang="en-US" b="0">
                    <a:latin typeface="Verdana" pitchFamily="34" charset="0"/>
                  </a:endParaRPr>
                </a:p>
                <a:p>
                  <a:pPr algn="ctr" eaLnBrk="0" hangingPunct="0"/>
                  <a:endParaRPr lang="en-US" b="0"/>
                </a:p>
              </p:txBody>
            </p:sp>
            <p:sp>
              <p:nvSpPr>
                <p:cNvPr id="10341" name="Rectangle 51"/>
                <p:cNvSpPr>
                  <a:spLocks noChangeArrowheads="1"/>
                </p:cNvSpPr>
                <p:nvPr/>
              </p:nvSpPr>
              <p:spPr bwMode="auto">
                <a:xfrm>
                  <a:off x="2525" y="327"/>
                  <a:ext cx="1535" cy="40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253" name="Group 54"/>
              <p:cNvGrpSpPr>
                <a:grpSpLocks/>
              </p:cNvGrpSpPr>
              <p:nvPr/>
            </p:nvGrpSpPr>
            <p:grpSpPr bwMode="auto">
              <a:xfrm>
                <a:off x="4060" y="327"/>
                <a:ext cx="1122" cy="404"/>
                <a:chOff x="4060" y="327"/>
                <a:chExt cx="1122" cy="404"/>
              </a:xfrm>
            </p:grpSpPr>
            <p:sp>
              <p:nvSpPr>
                <p:cNvPr id="10338" name="Rectangle 10"/>
                <p:cNvSpPr>
                  <a:spLocks noChangeArrowheads="1"/>
                </p:cNvSpPr>
                <p:nvPr/>
              </p:nvSpPr>
              <p:spPr bwMode="auto">
                <a:xfrm>
                  <a:off x="4060" y="327"/>
                  <a:ext cx="1122" cy="4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US" b="0">
                      <a:latin typeface="Verdana" pitchFamily="34" charset="0"/>
                    </a:rPr>
                    <a:t>3.61</a:t>
                  </a:r>
                </a:p>
                <a:p>
                  <a:pPr algn="ctr" eaLnBrk="0" hangingPunct="0"/>
                  <a:endParaRPr lang="en-US" b="0"/>
                </a:p>
              </p:txBody>
            </p:sp>
            <p:sp>
              <p:nvSpPr>
                <p:cNvPr id="10339" name="Rectangle 53"/>
                <p:cNvSpPr>
                  <a:spLocks noChangeArrowheads="1"/>
                </p:cNvSpPr>
                <p:nvPr/>
              </p:nvSpPr>
              <p:spPr bwMode="auto">
                <a:xfrm>
                  <a:off x="4060" y="327"/>
                  <a:ext cx="1122" cy="40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254" name="Group 56"/>
              <p:cNvGrpSpPr>
                <a:grpSpLocks/>
              </p:cNvGrpSpPr>
              <p:nvPr/>
            </p:nvGrpSpPr>
            <p:grpSpPr bwMode="auto">
              <a:xfrm>
                <a:off x="0" y="731"/>
                <a:ext cx="1081" cy="404"/>
                <a:chOff x="0" y="731"/>
                <a:chExt cx="1081" cy="404"/>
              </a:xfrm>
            </p:grpSpPr>
            <p:sp>
              <p:nvSpPr>
                <p:cNvPr id="10336" name="Rectangle 11"/>
                <p:cNvSpPr>
                  <a:spLocks noChangeArrowheads="1"/>
                </p:cNvSpPr>
                <p:nvPr/>
              </p:nvSpPr>
              <p:spPr bwMode="auto">
                <a:xfrm>
                  <a:off x="0" y="731"/>
                  <a:ext cx="1081" cy="4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US" b="0">
                      <a:latin typeface="Verdana" pitchFamily="34" charset="0"/>
                    </a:rPr>
                    <a:t>Venus</a:t>
                  </a:r>
                </a:p>
                <a:p>
                  <a:pPr algn="ctr" eaLnBrk="0" hangingPunct="0"/>
                  <a:endParaRPr lang="en-US" b="0"/>
                </a:p>
              </p:txBody>
            </p:sp>
            <p:sp>
              <p:nvSpPr>
                <p:cNvPr id="10337" name="Rectangle 55"/>
                <p:cNvSpPr>
                  <a:spLocks noChangeArrowheads="1"/>
                </p:cNvSpPr>
                <p:nvPr/>
              </p:nvSpPr>
              <p:spPr bwMode="auto">
                <a:xfrm>
                  <a:off x="0" y="731"/>
                  <a:ext cx="1081" cy="40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255" name="Group 58"/>
              <p:cNvGrpSpPr>
                <a:grpSpLocks/>
              </p:cNvGrpSpPr>
              <p:nvPr/>
            </p:nvGrpSpPr>
            <p:grpSpPr bwMode="auto">
              <a:xfrm>
                <a:off x="1081" y="731"/>
                <a:ext cx="1444" cy="404"/>
                <a:chOff x="1081" y="731"/>
                <a:chExt cx="1444" cy="404"/>
              </a:xfrm>
            </p:grpSpPr>
            <p:sp>
              <p:nvSpPr>
                <p:cNvPr id="10334" name="Rectangle 12"/>
                <p:cNvSpPr>
                  <a:spLocks noChangeArrowheads="1"/>
                </p:cNvSpPr>
                <p:nvPr/>
              </p:nvSpPr>
              <p:spPr bwMode="auto">
                <a:xfrm>
                  <a:off x="1081" y="731"/>
                  <a:ext cx="1444" cy="4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US" b="0">
                      <a:latin typeface="Verdana" pitchFamily="34" charset="0"/>
                    </a:rPr>
                    <a:t>6.073 x 10</a:t>
                  </a:r>
                  <a:r>
                    <a:rPr lang="en-US" b="0" baseline="30000">
                      <a:latin typeface="Verdana" pitchFamily="34" charset="0"/>
                    </a:rPr>
                    <a:t>6</a:t>
                  </a:r>
                  <a:endParaRPr lang="en-US" b="0">
                    <a:latin typeface="Verdana" pitchFamily="34" charset="0"/>
                  </a:endParaRPr>
                </a:p>
                <a:p>
                  <a:pPr algn="ctr" eaLnBrk="0" hangingPunct="0"/>
                  <a:endParaRPr lang="en-US" b="0"/>
                </a:p>
              </p:txBody>
            </p:sp>
            <p:sp>
              <p:nvSpPr>
                <p:cNvPr id="10335" name="Rectangle 57"/>
                <p:cNvSpPr>
                  <a:spLocks noChangeArrowheads="1"/>
                </p:cNvSpPr>
                <p:nvPr/>
              </p:nvSpPr>
              <p:spPr bwMode="auto">
                <a:xfrm>
                  <a:off x="1081" y="731"/>
                  <a:ext cx="1444" cy="40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256" name="Group 60"/>
              <p:cNvGrpSpPr>
                <a:grpSpLocks/>
              </p:cNvGrpSpPr>
              <p:nvPr/>
            </p:nvGrpSpPr>
            <p:grpSpPr bwMode="auto">
              <a:xfrm>
                <a:off x="2525" y="731"/>
                <a:ext cx="1535" cy="404"/>
                <a:chOff x="2525" y="731"/>
                <a:chExt cx="1535" cy="404"/>
              </a:xfrm>
            </p:grpSpPr>
            <p:sp>
              <p:nvSpPr>
                <p:cNvPr id="10332" name="Rectangle 13"/>
                <p:cNvSpPr>
                  <a:spLocks noChangeArrowheads="1"/>
                </p:cNvSpPr>
                <p:nvPr/>
              </p:nvSpPr>
              <p:spPr bwMode="auto">
                <a:xfrm>
                  <a:off x="2525" y="731"/>
                  <a:ext cx="1535" cy="4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US" b="0">
                      <a:latin typeface="Verdana" pitchFamily="34" charset="0"/>
                    </a:rPr>
                    <a:t>4.88 x10</a:t>
                  </a:r>
                  <a:r>
                    <a:rPr lang="en-US" b="0" baseline="30000">
                      <a:latin typeface="Verdana" pitchFamily="34" charset="0"/>
                    </a:rPr>
                    <a:t>24</a:t>
                  </a:r>
                  <a:endParaRPr lang="en-US" b="0">
                    <a:latin typeface="Verdana" pitchFamily="34" charset="0"/>
                  </a:endParaRPr>
                </a:p>
                <a:p>
                  <a:pPr algn="ctr" eaLnBrk="0" hangingPunct="0"/>
                  <a:endParaRPr lang="en-US" b="0"/>
                </a:p>
              </p:txBody>
            </p:sp>
            <p:sp>
              <p:nvSpPr>
                <p:cNvPr id="10333" name="Rectangle 59"/>
                <p:cNvSpPr>
                  <a:spLocks noChangeArrowheads="1"/>
                </p:cNvSpPr>
                <p:nvPr/>
              </p:nvSpPr>
              <p:spPr bwMode="auto">
                <a:xfrm>
                  <a:off x="2525" y="731"/>
                  <a:ext cx="1535" cy="40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257" name="Group 62"/>
              <p:cNvGrpSpPr>
                <a:grpSpLocks/>
              </p:cNvGrpSpPr>
              <p:nvPr/>
            </p:nvGrpSpPr>
            <p:grpSpPr bwMode="auto">
              <a:xfrm>
                <a:off x="4060" y="731"/>
                <a:ext cx="1122" cy="404"/>
                <a:chOff x="4060" y="731"/>
                <a:chExt cx="1122" cy="404"/>
              </a:xfrm>
            </p:grpSpPr>
            <p:sp>
              <p:nvSpPr>
                <p:cNvPr id="10330" name="Rectangle 14"/>
                <p:cNvSpPr>
                  <a:spLocks noChangeArrowheads="1"/>
                </p:cNvSpPr>
                <p:nvPr/>
              </p:nvSpPr>
              <p:spPr bwMode="auto">
                <a:xfrm>
                  <a:off x="4060" y="731"/>
                  <a:ext cx="1122" cy="4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US" b="0">
                      <a:latin typeface="Verdana" pitchFamily="34" charset="0"/>
                    </a:rPr>
                    <a:t>8.83</a:t>
                  </a:r>
                </a:p>
                <a:p>
                  <a:pPr algn="ctr" eaLnBrk="0" hangingPunct="0"/>
                  <a:endParaRPr lang="en-US" b="0"/>
                </a:p>
              </p:txBody>
            </p:sp>
            <p:sp>
              <p:nvSpPr>
                <p:cNvPr id="10331" name="Rectangle 61"/>
                <p:cNvSpPr>
                  <a:spLocks noChangeArrowheads="1"/>
                </p:cNvSpPr>
                <p:nvPr/>
              </p:nvSpPr>
              <p:spPr bwMode="auto">
                <a:xfrm>
                  <a:off x="4060" y="731"/>
                  <a:ext cx="1122" cy="40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258" name="Group 64"/>
              <p:cNvGrpSpPr>
                <a:grpSpLocks/>
              </p:cNvGrpSpPr>
              <p:nvPr/>
            </p:nvGrpSpPr>
            <p:grpSpPr bwMode="auto">
              <a:xfrm>
                <a:off x="0" y="1135"/>
                <a:ext cx="1081" cy="404"/>
                <a:chOff x="0" y="1135"/>
                <a:chExt cx="1081" cy="404"/>
              </a:xfrm>
            </p:grpSpPr>
            <p:sp>
              <p:nvSpPr>
                <p:cNvPr id="10328" name="Rectangle 15"/>
                <p:cNvSpPr>
                  <a:spLocks noChangeArrowheads="1"/>
                </p:cNvSpPr>
                <p:nvPr/>
              </p:nvSpPr>
              <p:spPr bwMode="auto">
                <a:xfrm>
                  <a:off x="0" y="1135"/>
                  <a:ext cx="1081" cy="4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US" b="0">
                      <a:latin typeface="Verdana" pitchFamily="34" charset="0"/>
                    </a:rPr>
                    <a:t>Mars</a:t>
                  </a:r>
                </a:p>
                <a:p>
                  <a:pPr algn="ctr" eaLnBrk="0" hangingPunct="0"/>
                  <a:endParaRPr lang="en-US" b="0"/>
                </a:p>
              </p:txBody>
            </p:sp>
            <p:sp>
              <p:nvSpPr>
                <p:cNvPr id="10329" name="Rectangle 63"/>
                <p:cNvSpPr>
                  <a:spLocks noChangeArrowheads="1"/>
                </p:cNvSpPr>
                <p:nvPr/>
              </p:nvSpPr>
              <p:spPr bwMode="auto">
                <a:xfrm>
                  <a:off x="0" y="1135"/>
                  <a:ext cx="1081" cy="40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259" name="Group 66"/>
              <p:cNvGrpSpPr>
                <a:grpSpLocks/>
              </p:cNvGrpSpPr>
              <p:nvPr/>
            </p:nvGrpSpPr>
            <p:grpSpPr bwMode="auto">
              <a:xfrm>
                <a:off x="1081" y="1135"/>
                <a:ext cx="1444" cy="404"/>
                <a:chOff x="1081" y="1135"/>
                <a:chExt cx="1444" cy="404"/>
              </a:xfrm>
            </p:grpSpPr>
            <p:sp>
              <p:nvSpPr>
                <p:cNvPr id="10326" name="Rectangle 16"/>
                <p:cNvSpPr>
                  <a:spLocks noChangeArrowheads="1"/>
                </p:cNvSpPr>
                <p:nvPr/>
              </p:nvSpPr>
              <p:spPr bwMode="auto">
                <a:xfrm>
                  <a:off x="1081" y="1135"/>
                  <a:ext cx="1444" cy="4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US" b="0">
                      <a:latin typeface="Verdana" pitchFamily="34" charset="0"/>
                    </a:rPr>
                    <a:t>3.38 x 10</a:t>
                  </a:r>
                  <a:r>
                    <a:rPr lang="en-US" b="0" baseline="30000">
                      <a:latin typeface="Verdana" pitchFamily="34" charset="0"/>
                    </a:rPr>
                    <a:t>6</a:t>
                  </a:r>
                  <a:endParaRPr lang="en-US" b="0">
                    <a:latin typeface="Verdana" pitchFamily="34" charset="0"/>
                  </a:endParaRPr>
                </a:p>
                <a:p>
                  <a:pPr algn="ctr" eaLnBrk="0" hangingPunct="0"/>
                  <a:endParaRPr lang="en-US" b="0"/>
                </a:p>
              </p:txBody>
            </p:sp>
            <p:sp>
              <p:nvSpPr>
                <p:cNvPr id="10327" name="Rectangle 65"/>
                <p:cNvSpPr>
                  <a:spLocks noChangeArrowheads="1"/>
                </p:cNvSpPr>
                <p:nvPr/>
              </p:nvSpPr>
              <p:spPr bwMode="auto">
                <a:xfrm>
                  <a:off x="1081" y="1135"/>
                  <a:ext cx="1444" cy="40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260" name="Group 68"/>
              <p:cNvGrpSpPr>
                <a:grpSpLocks/>
              </p:cNvGrpSpPr>
              <p:nvPr/>
            </p:nvGrpSpPr>
            <p:grpSpPr bwMode="auto">
              <a:xfrm>
                <a:off x="2525" y="1135"/>
                <a:ext cx="1535" cy="404"/>
                <a:chOff x="2525" y="1135"/>
                <a:chExt cx="1535" cy="404"/>
              </a:xfrm>
            </p:grpSpPr>
            <p:sp>
              <p:nvSpPr>
                <p:cNvPr id="10324" name="Rectangle 17"/>
                <p:cNvSpPr>
                  <a:spLocks noChangeArrowheads="1"/>
                </p:cNvSpPr>
                <p:nvPr/>
              </p:nvSpPr>
              <p:spPr bwMode="auto">
                <a:xfrm>
                  <a:off x="2525" y="1135"/>
                  <a:ext cx="1535" cy="4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US" b="0">
                      <a:latin typeface="Verdana" pitchFamily="34" charset="0"/>
                    </a:rPr>
                    <a:t>6.42 x 10</a:t>
                  </a:r>
                  <a:r>
                    <a:rPr lang="en-US" b="0" baseline="30000">
                      <a:latin typeface="Verdana" pitchFamily="34" charset="0"/>
                    </a:rPr>
                    <a:t>23</a:t>
                  </a:r>
                  <a:endParaRPr lang="en-US" b="0">
                    <a:latin typeface="Verdana" pitchFamily="34" charset="0"/>
                  </a:endParaRPr>
                </a:p>
                <a:p>
                  <a:pPr algn="ctr" eaLnBrk="0" hangingPunct="0"/>
                  <a:endParaRPr lang="en-US" b="0"/>
                </a:p>
              </p:txBody>
            </p:sp>
            <p:sp>
              <p:nvSpPr>
                <p:cNvPr id="10325" name="Rectangle 67"/>
                <p:cNvSpPr>
                  <a:spLocks noChangeArrowheads="1"/>
                </p:cNvSpPr>
                <p:nvPr/>
              </p:nvSpPr>
              <p:spPr bwMode="auto">
                <a:xfrm>
                  <a:off x="2525" y="1135"/>
                  <a:ext cx="1535" cy="40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261" name="Group 70"/>
              <p:cNvGrpSpPr>
                <a:grpSpLocks/>
              </p:cNvGrpSpPr>
              <p:nvPr/>
            </p:nvGrpSpPr>
            <p:grpSpPr bwMode="auto">
              <a:xfrm>
                <a:off x="4060" y="1135"/>
                <a:ext cx="1122" cy="404"/>
                <a:chOff x="4060" y="1135"/>
                <a:chExt cx="1122" cy="404"/>
              </a:xfrm>
            </p:grpSpPr>
            <p:sp>
              <p:nvSpPr>
                <p:cNvPr id="10322" name="Rectangle 18"/>
                <p:cNvSpPr>
                  <a:spLocks noChangeArrowheads="1"/>
                </p:cNvSpPr>
                <p:nvPr/>
              </p:nvSpPr>
              <p:spPr bwMode="auto">
                <a:xfrm>
                  <a:off x="4060" y="1135"/>
                  <a:ext cx="1122" cy="4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US" b="0">
                      <a:latin typeface="Verdana" pitchFamily="34" charset="0"/>
                    </a:rPr>
                    <a:t>3.75</a:t>
                  </a:r>
                </a:p>
                <a:p>
                  <a:pPr algn="ctr" eaLnBrk="0" hangingPunct="0"/>
                  <a:endParaRPr lang="en-US" b="0"/>
                </a:p>
              </p:txBody>
            </p:sp>
            <p:sp>
              <p:nvSpPr>
                <p:cNvPr id="10323" name="Rectangle 69"/>
                <p:cNvSpPr>
                  <a:spLocks noChangeArrowheads="1"/>
                </p:cNvSpPr>
                <p:nvPr/>
              </p:nvSpPr>
              <p:spPr bwMode="auto">
                <a:xfrm>
                  <a:off x="4060" y="1135"/>
                  <a:ext cx="1122" cy="40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262" name="Group 72"/>
              <p:cNvGrpSpPr>
                <a:grpSpLocks/>
              </p:cNvGrpSpPr>
              <p:nvPr/>
            </p:nvGrpSpPr>
            <p:grpSpPr bwMode="auto">
              <a:xfrm>
                <a:off x="0" y="1539"/>
                <a:ext cx="1081" cy="404"/>
                <a:chOff x="0" y="1539"/>
                <a:chExt cx="1081" cy="404"/>
              </a:xfrm>
            </p:grpSpPr>
            <p:sp>
              <p:nvSpPr>
                <p:cNvPr id="10320" name="Rectangle 19"/>
                <p:cNvSpPr>
                  <a:spLocks noChangeArrowheads="1"/>
                </p:cNvSpPr>
                <p:nvPr/>
              </p:nvSpPr>
              <p:spPr bwMode="auto">
                <a:xfrm>
                  <a:off x="0" y="1539"/>
                  <a:ext cx="1081" cy="4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US" b="0">
                      <a:latin typeface="Verdana" pitchFamily="34" charset="0"/>
                    </a:rPr>
                    <a:t>Jupiter</a:t>
                  </a:r>
                </a:p>
                <a:p>
                  <a:pPr algn="ctr" eaLnBrk="0" hangingPunct="0"/>
                  <a:endParaRPr lang="en-US" b="0"/>
                </a:p>
              </p:txBody>
            </p:sp>
            <p:sp>
              <p:nvSpPr>
                <p:cNvPr id="10321" name="Rectangle 71"/>
                <p:cNvSpPr>
                  <a:spLocks noChangeArrowheads="1"/>
                </p:cNvSpPr>
                <p:nvPr/>
              </p:nvSpPr>
              <p:spPr bwMode="auto">
                <a:xfrm>
                  <a:off x="0" y="1539"/>
                  <a:ext cx="1081" cy="40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263" name="Group 74"/>
              <p:cNvGrpSpPr>
                <a:grpSpLocks/>
              </p:cNvGrpSpPr>
              <p:nvPr/>
            </p:nvGrpSpPr>
            <p:grpSpPr bwMode="auto">
              <a:xfrm>
                <a:off x="1081" y="1539"/>
                <a:ext cx="1444" cy="404"/>
                <a:chOff x="1081" y="1539"/>
                <a:chExt cx="1444" cy="404"/>
              </a:xfrm>
            </p:grpSpPr>
            <p:sp>
              <p:nvSpPr>
                <p:cNvPr id="10318" name="Rectangle 20"/>
                <p:cNvSpPr>
                  <a:spLocks noChangeArrowheads="1"/>
                </p:cNvSpPr>
                <p:nvPr/>
              </p:nvSpPr>
              <p:spPr bwMode="auto">
                <a:xfrm>
                  <a:off x="1081" y="1539"/>
                  <a:ext cx="1444" cy="4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US" b="0">
                      <a:latin typeface="Verdana" pitchFamily="34" charset="0"/>
                    </a:rPr>
                    <a:t>6.98 x 10</a:t>
                  </a:r>
                  <a:r>
                    <a:rPr lang="en-US" b="0" baseline="30000">
                      <a:latin typeface="Verdana" pitchFamily="34" charset="0"/>
                    </a:rPr>
                    <a:t>7</a:t>
                  </a:r>
                  <a:endParaRPr lang="en-US" b="0">
                    <a:latin typeface="Verdana" pitchFamily="34" charset="0"/>
                  </a:endParaRPr>
                </a:p>
                <a:p>
                  <a:pPr algn="ctr" eaLnBrk="0" hangingPunct="0"/>
                  <a:endParaRPr lang="en-US" b="0"/>
                </a:p>
              </p:txBody>
            </p:sp>
            <p:sp>
              <p:nvSpPr>
                <p:cNvPr id="10319" name="Rectangle 73"/>
                <p:cNvSpPr>
                  <a:spLocks noChangeArrowheads="1"/>
                </p:cNvSpPr>
                <p:nvPr/>
              </p:nvSpPr>
              <p:spPr bwMode="auto">
                <a:xfrm>
                  <a:off x="1081" y="1539"/>
                  <a:ext cx="1444" cy="40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264" name="Group 76"/>
              <p:cNvGrpSpPr>
                <a:grpSpLocks/>
              </p:cNvGrpSpPr>
              <p:nvPr/>
            </p:nvGrpSpPr>
            <p:grpSpPr bwMode="auto">
              <a:xfrm>
                <a:off x="2525" y="1539"/>
                <a:ext cx="1535" cy="404"/>
                <a:chOff x="2525" y="1539"/>
                <a:chExt cx="1535" cy="404"/>
              </a:xfrm>
            </p:grpSpPr>
            <p:sp>
              <p:nvSpPr>
                <p:cNvPr id="10316" name="Rectangle 21"/>
                <p:cNvSpPr>
                  <a:spLocks noChangeArrowheads="1"/>
                </p:cNvSpPr>
                <p:nvPr/>
              </p:nvSpPr>
              <p:spPr bwMode="auto">
                <a:xfrm>
                  <a:off x="2525" y="1539"/>
                  <a:ext cx="1535" cy="4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US" b="0">
                      <a:latin typeface="Verdana" pitchFamily="34" charset="0"/>
                    </a:rPr>
                    <a:t>1.901 x 10</a:t>
                  </a:r>
                  <a:r>
                    <a:rPr lang="en-US" b="0" baseline="30000">
                      <a:latin typeface="Verdana" pitchFamily="34" charset="0"/>
                    </a:rPr>
                    <a:t>27</a:t>
                  </a:r>
                  <a:endParaRPr lang="en-US" b="0">
                    <a:latin typeface="Verdana" pitchFamily="34" charset="0"/>
                  </a:endParaRPr>
                </a:p>
                <a:p>
                  <a:pPr algn="ctr" eaLnBrk="0" hangingPunct="0"/>
                  <a:endParaRPr lang="en-US" b="0"/>
                </a:p>
              </p:txBody>
            </p:sp>
            <p:sp>
              <p:nvSpPr>
                <p:cNvPr id="10317" name="Rectangle 75"/>
                <p:cNvSpPr>
                  <a:spLocks noChangeArrowheads="1"/>
                </p:cNvSpPr>
                <p:nvPr/>
              </p:nvSpPr>
              <p:spPr bwMode="auto">
                <a:xfrm>
                  <a:off x="2525" y="1539"/>
                  <a:ext cx="1535" cy="40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265" name="Group 78"/>
              <p:cNvGrpSpPr>
                <a:grpSpLocks/>
              </p:cNvGrpSpPr>
              <p:nvPr/>
            </p:nvGrpSpPr>
            <p:grpSpPr bwMode="auto">
              <a:xfrm>
                <a:off x="4060" y="1539"/>
                <a:ext cx="1122" cy="404"/>
                <a:chOff x="4060" y="1539"/>
                <a:chExt cx="1122" cy="404"/>
              </a:xfrm>
            </p:grpSpPr>
            <p:sp>
              <p:nvSpPr>
                <p:cNvPr id="10314" name="Rectangle 22"/>
                <p:cNvSpPr>
                  <a:spLocks noChangeArrowheads="1"/>
                </p:cNvSpPr>
                <p:nvPr/>
              </p:nvSpPr>
              <p:spPr bwMode="auto">
                <a:xfrm>
                  <a:off x="4060" y="1539"/>
                  <a:ext cx="1122" cy="4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US" b="0">
                      <a:latin typeface="Verdana" pitchFamily="34" charset="0"/>
                    </a:rPr>
                    <a:t>26.0</a:t>
                  </a:r>
                </a:p>
                <a:p>
                  <a:pPr algn="ctr" eaLnBrk="0" hangingPunct="0"/>
                  <a:endParaRPr lang="en-US" b="0"/>
                </a:p>
              </p:txBody>
            </p:sp>
            <p:sp>
              <p:nvSpPr>
                <p:cNvPr id="10315" name="Rectangle 77"/>
                <p:cNvSpPr>
                  <a:spLocks noChangeArrowheads="1"/>
                </p:cNvSpPr>
                <p:nvPr/>
              </p:nvSpPr>
              <p:spPr bwMode="auto">
                <a:xfrm>
                  <a:off x="4060" y="1539"/>
                  <a:ext cx="1122" cy="40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266" name="Group 80"/>
              <p:cNvGrpSpPr>
                <a:grpSpLocks/>
              </p:cNvGrpSpPr>
              <p:nvPr/>
            </p:nvGrpSpPr>
            <p:grpSpPr bwMode="auto">
              <a:xfrm>
                <a:off x="0" y="1943"/>
                <a:ext cx="1081" cy="404"/>
                <a:chOff x="0" y="1943"/>
                <a:chExt cx="1081" cy="404"/>
              </a:xfrm>
            </p:grpSpPr>
            <p:sp>
              <p:nvSpPr>
                <p:cNvPr id="10312" name="Rectangle 23"/>
                <p:cNvSpPr>
                  <a:spLocks noChangeArrowheads="1"/>
                </p:cNvSpPr>
                <p:nvPr/>
              </p:nvSpPr>
              <p:spPr bwMode="auto">
                <a:xfrm>
                  <a:off x="0" y="1943"/>
                  <a:ext cx="1081" cy="4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US" b="0">
                      <a:latin typeface="Verdana" pitchFamily="34" charset="0"/>
                    </a:rPr>
                    <a:t>Saturn</a:t>
                  </a:r>
                </a:p>
                <a:p>
                  <a:pPr algn="ctr" eaLnBrk="0" hangingPunct="0"/>
                  <a:endParaRPr lang="en-US" b="0"/>
                </a:p>
              </p:txBody>
            </p:sp>
            <p:sp>
              <p:nvSpPr>
                <p:cNvPr id="10313" name="Rectangle 79"/>
                <p:cNvSpPr>
                  <a:spLocks noChangeArrowheads="1"/>
                </p:cNvSpPr>
                <p:nvPr/>
              </p:nvSpPr>
              <p:spPr bwMode="auto">
                <a:xfrm>
                  <a:off x="0" y="1943"/>
                  <a:ext cx="1081" cy="40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267" name="Group 82"/>
              <p:cNvGrpSpPr>
                <a:grpSpLocks/>
              </p:cNvGrpSpPr>
              <p:nvPr/>
            </p:nvGrpSpPr>
            <p:grpSpPr bwMode="auto">
              <a:xfrm>
                <a:off x="1081" y="1943"/>
                <a:ext cx="1444" cy="404"/>
                <a:chOff x="1081" y="1943"/>
                <a:chExt cx="1444" cy="404"/>
              </a:xfrm>
            </p:grpSpPr>
            <p:sp>
              <p:nvSpPr>
                <p:cNvPr id="10310" name="Rectangle 24"/>
                <p:cNvSpPr>
                  <a:spLocks noChangeArrowheads="1"/>
                </p:cNvSpPr>
                <p:nvPr/>
              </p:nvSpPr>
              <p:spPr bwMode="auto">
                <a:xfrm>
                  <a:off x="1081" y="1943"/>
                  <a:ext cx="1444" cy="4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US" b="0">
                      <a:latin typeface="Verdana" pitchFamily="34" charset="0"/>
                    </a:rPr>
                    <a:t>5.82 x 10</a:t>
                  </a:r>
                  <a:r>
                    <a:rPr lang="en-US" b="0" baseline="30000">
                      <a:latin typeface="Verdana" pitchFamily="34" charset="0"/>
                    </a:rPr>
                    <a:t>7</a:t>
                  </a:r>
                  <a:endParaRPr lang="en-US" b="0">
                    <a:latin typeface="Verdana" pitchFamily="34" charset="0"/>
                  </a:endParaRPr>
                </a:p>
                <a:p>
                  <a:pPr algn="ctr" eaLnBrk="0" hangingPunct="0"/>
                  <a:endParaRPr lang="en-US" b="0"/>
                </a:p>
              </p:txBody>
            </p:sp>
            <p:sp>
              <p:nvSpPr>
                <p:cNvPr id="10311" name="Rectangle 81"/>
                <p:cNvSpPr>
                  <a:spLocks noChangeArrowheads="1"/>
                </p:cNvSpPr>
                <p:nvPr/>
              </p:nvSpPr>
              <p:spPr bwMode="auto">
                <a:xfrm>
                  <a:off x="1081" y="1943"/>
                  <a:ext cx="1444" cy="40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268" name="Group 84"/>
              <p:cNvGrpSpPr>
                <a:grpSpLocks/>
              </p:cNvGrpSpPr>
              <p:nvPr/>
            </p:nvGrpSpPr>
            <p:grpSpPr bwMode="auto">
              <a:xfrm>
                <a:off x="2525" y="1943"/>
                <a:ext cx="1535" cy="404"/>
                <a:chOff x="2525" y="1943"/>
                <a:chExt cx="1535" cy="404"/>
              </a:xfrm>
            </p:grpSpPr>
            <p:sp>
              <p:nvSpPr>
                <p:cNvPr id="10308" name="Rectangle 25"/>
                <p:cNvSpPr>
                  <a:spLocks noChangeArrowheads="1"/>
                </p:cNvSpPr>
                <p:nvPr/>
              </p:nvSpPr>
              <p:spPr bwMode="auto">
                <a:xfrm>
                  <a:off x="2525" y="1943"/>
                  <a:ext cx="1535" cy="4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US" b="0">
                      <a:latin typeface="Verdana" pitchFamily="34" charset="0"/>
                    </a:rPr>
                    <a:t>5.68 x 10</a:t>
                  </a:r>
                  <a:r>
                    <a:rPr lang="en-US" b="0" baseline="30000">
                      <a:latin typeface="Verdana" pitchFamily="34" charset="0"/>
                    </a:rPr>
                    <a:t>26</a:t>
                  </a:r>
                  <a:endParaRPr lang="en-US" b="0">
                    <a:latin typeface="Verdana" pitchFamily="34" charset="0"/>
                  </a:endParaRPr>
                </a:p>
                <a:p>
                  <a:pPr algn="ctr" eaLnBrk="0" hangingPunct="0"/>
                  <a:endParaRPr lang="en-US" b="0"/>
                </a:p>
              </p:txBody>
            </p:sp>
            <p:sp>
              <p:nvSpPr>
                <p:cNvPr id="10309" name="Rectangle 83"/>
                <p:cNvSpPr>
                  <a:spLocks noChangeArrowheads="1"/>
                </p:cNvSpPr>
                <p:nvPr/>
              </p:nvSpPr>
              <p:spPr bwMode="auto">
                <a:xfrm>
                  <a:off x="2525" y="1943"/>
                  <a:ext cx="1535" cy="40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269" name="Group 86"/>
              <p:cNvGrpSpPr>
                <a:grpSpLocks/>
              </p:cNvGrpSpPr>
              <p:nvPr/>
            </p:nvGrpSpPr>
            <p:grpSpPr bwMode="auto">
              <a:xfrm>
                <a:off x="4060" y="1943"/>
                <a:ext cx="1122" cy="404"/>
                <a:chOff x="4060" y="1943"/>
                <a:chExt cx="1122" cy="404"/>
              </a:xfrm>
            </p:grpSpPr>
            <p:sp>
              <p:nvSpPr>
                <p:cNvPr id="10306" name="Rectangle 26"/>
                <p:cNvSpPr>
                  <a:spLocks noChangeArrowheads="1"/>
                </p:cNvSpPr>
                <p:nvPr/>
              </p:nvSpPr>
              <p:spPr bwMode="auto">
                <a:xfrm>
                  <a:off x="4060" y="1943"/>
                  <a:ext cx="1122" cy="4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US" b="0">
                      <a:latin typeface="Verdana" pitchFamily="34" charset="0"/>
                    </a:rPr>
                    <a:t>11.2</a:t>
                  </a:r>
                </a:p>
                <a:p>
                  <a:pPr algn="ctr" eaLnBrk="0" hangingPunct="0"/>
                  <a:endParaRPr lang="en-US" b="0"/>
                </a:p>
              </p:txBody>
            </p:sp>
            <p:sp>
              <p:nvSpPr>
                <p:cNvPr id="10307" name="Rectangle 85"/>
                <p:cNvSpPr>
                  <a:spLocks noChangeArrowheads="1"/>
                </p:cNvSpPr>
                <p:nvPr/>
              </p:nvSpPr>
              <p:spPr bwMode="auto">
                <a:xfrm>
                  <a:off x="4060" y="1943"/>
                  <a:ext cx="1122" cy="40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270" name="Group 88"/>
              <p:cNvGrpSpPr>
                <a:grpSpLocks/>
              </p:cNvGrpSpPr>
              <p:nvPr/>
            </p:nvGrpSpPr>
            <p:grpSpPr bwMode="auto">
              <a:xfrm>
                <a:off x="0" y="2347"/>
                <a:ext cx="1081" cy="404"/>
                <a:chOff x="0" y="2347"/>
                <a:chExt cx="1081" cy="404"/>
              </a:xfrm>
            </p:grpSpPr>
            <p:sp>
              <p:nvSpPr>
                <p:cNvPr id="10304" name="Rectangle 27"/>
                <p:cNvSpPr>
                  <a:spLocks noChangeArrowheads="1"/>
                </p:cNvSpPr>
                <p:nvPr/>
              </p:nvSpPr>
              <p:spPr bwMode="auto">
                <a:xfrm>
                  <a:off x="0" y="2347"/>
                  <a:ext cx="1081" cy="4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US" b="0">
                      <a:latin typeface="Verdana" pitchFamily="34" charset="0"/>
                    </a:rPr>
                    <a:t>Uranus</a:t>
                  </a:r>
                </a:p>
                <a:p>
                  <a:pPr algn="ctr" eaLnBrk="0" hangingPunct="0"/>
                  <a:endParaRPr lang="en-US" b="0"/>
                </a:p>
              </p:txBody>
            </p:sp>
            <p:sp>
              <p:nvSpPr>
                <p:cNvPr id="10305" name="Rectangle 87"/>
                <p:cNvSpPr>
                  <a:spLocks noChangeArrowheads="1"/>
                </p:cNvSpPr>
                <p:nvPr/>
              </p:nvSpPr>
              <p:spPr bwMode="auto">
                <a:xfrm>
                  <a:off x="0" y="2347"/>
                  <a:ext cx="1081" cy="40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271" name="Group 90"/>
              <p:cNvGrpSpPr>
                <a:grpSpLocks/>
              </p:cNvGrpSpPr>
              <p:nvPr/>
            </p:nvGrpSpPr>
            <p:grpSpPr bwMode="auto">
              <a:xfrm>
                <a:off x="1081" y="2347"/>
                <a:ext cx="1444" cy="404"/>
                <a:chOff x="1081" y="2347"/>
                <a:chExt cx="1444" cy="404"/>
              </a:xfrm>
            </p:grpSpPr>
            <p:sp>
              <p:nvSpPr>
                <p:cNvPr id="10302" name="Rectangle 28"/>
                <p:cNvSpPr>
                  <a:spLocks noChangeArrowheads="1"/>
                </p:cNvSpPr>
                <p:nvPr/>
              </p:nvSpPr>
              <p:spPr bwMode="auto">
                <a:xfrm>
                  <a:off x="1081" y="2347"/>
                  <a:ext cx="1444" cy="4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US" b="0">
                      <a:latin typeface="Verdana" pitchFamily="34" charset="0"/>
                    </a:rPr>
                    <a:t>2.35 x 10</a:t>
                  </a:r>
                  <a:r>
                    <a:rPr lang="en-US" b="0" baseline="30000">
                      <a:latin typeface="Verdana" pitchFamily="34" charset="0"/>
                    </a:rPr>
                    <a:t>7</a:t>
                  </a:r>
                  <a:endParaRPr lang="en-US" b="0">
                    <a:latin typeface="Verdana" pitchFamily="34" charset="0"/>
                  </a:endParaRPr>
                </a:p>
                <a:p>
                  <a:pPr algn="ctr" eaLnBrk="0" hangingPunct="0"/>
                  <a:endParaRPr lang="en-US" b="0"/>
                </a:p>
              </p:txBody>
            </p:sp>
            <p:sp>
              <p:nvSpPr>
                <p:cNvPr id="10303" name="Rectangle 89"/>
                <p:cNvSpPr>
                  <a:spLocks noChangeArrowheads="1"/>
                </p:cNvSpPr>
                <p:nvPr/>
              </p:nvSpPr>
              <p:spPr bwMode="auto">
                <a:xfrm>
                  <a:off x="1081" y="2347"/>
                  <a:ext cx="1444" cy="40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272" name="Group 92"/>
              <p:cNvGrpSpPr>
                <a:grpSpLocks/>
              </p:cNvGrpSpPr>
              <p:nvPr/>
            </p:nvGrpSpPr>
            <p:grpSpPr bwMode="auto">
              <a:xfrm>
                <a:off x="2525" y="2347"/>
                <a:ext cx="1535" cy="404"/>
                <a:chOff x="2525" y="2347"/>
                <a:chExt cx="1535" cy="404"/>
              </a:xfrm>
            </p:grpSpPr>
            <p:sp>
              <p:nvSpPr>
                <p:cNvPr id="10300" name="Rectangle 29"/>
                <p:cNvSpPr>
                  <a:spLocks noChangeArrowheads="1"/>
                </p:cNvSpPr>
                <p:nvPr/>
              </p:nvSpPr>
              <p:spPr bwMode="auto">
                <a:xfrm>
                  <a:off x="2525" y="2347"/>
                  <a:ext cx="1535" cy="4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US" b="0">
                      <a:latin typeface="Verdana" pitchFamily="34" charset="0"/>
                    </a:rPr>
                    <a:t>8.68 x 10</a:t>
                  </a:r>
                  <a:r>
                    <a:rPr lang="en-US" b="0" baseline="30000">
                      <a:latin typeface="Verdana" pitchFamily="34" charset="0"/>
                    </a:rPr>
                    <a:t>25</a:t>
                  </a:r>
                  <a:endParaRPr lang="en-US" b="0">
                    <a:latin typeface="Verdana" pitchFamily="34" charset="0"/>
                  </a:endParaRPr>
                </a:p>
                <a:p>
                  <a:pPr algn="ctr" eaLnBrk="0" hangingPunct="0"/>
                  <a:endParaRPr lang="en-US" b="0"/>
                </a:p>
              </p:txBody>
            </p:sp>
            <p:sp>
              <p:nvSpPr>
                <p:cNvPr id="10301" name="Rectangle 91"/>
                <p:cNvSpPr>
                  <a:spLocks noChangeArrowheads="1"/>
                </p:cNvSpPr>
                <p:nvPr/>
              </p:nvSpPr>
              <p:spPr bwMode="auto">
                <a:xfrm>
                  <a:off x="2525" y="2347"/>
                  <a:ext cx="1535" cy="40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273" name="Group 94"/>
              <p:cNvGrpSpPr>
                <a:grpSpLocks/>
              </p:cNvGrpSpPr>
              <p:nvPr/>
            </p:nvGrpSpPr>
            <p:grpSpPr bwMode="auto">
              <a:xfrm>
                <a:off x="4060" y="2347"/>
                <a:ext cx="1122" cy="404"/>
                <a:chOff x="4060" y="2347"/>
                <a:chExt cx="1122" cy="404"/>
              </a:xfrm>
            </p:grpSpPr>
            <p:sp>
              <p:nvSpPr>
                <p:cNvPr id="10298" name="Rectangle 30"/>
                <p:cNvSpPr>
                  <a:spLocks noChangeArrowheads="1"/>
                </p:cNvSpPr>
                <p:nvPr/>
              </p:nvSpPr>
              <p:spPr bwMode="auto">
                <a:xfrm>
                  <a:off x="4060" y="2347"/>
                  <a:ext cx="1122" cy="4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US" b="0">
                      <a:latin typeface="Verdana" pitchFamily="34" charset="0"/>
                    </a:rPr>
                    <a:t>10.5</a:t>
                  </a:r>
                </a:p>
                <a:p>
                  <a:pPr algn="ctr" eaLnBrk="0" hangingPunct="0"/>
                  <a:endParaRPr lang="en-US" b="0"/>
                </a:p>
              </p:txBody>
            </p:sp>
            <p:sp>
              <p:nvSpPr>
                <p:cNvPr id="10299" name="Rectangle 93"/>
                <p:cNvSpPr>
                  <a:spLocks noChangeArrowheads="1"/>
                </p:cNvSpPr>
                <p:nvPr/>
              </p:nvSpPr>
              <p:spPr bwMode="auto">
                <a:xfrm>
                  <a:off x="4060" y="2347"/>
                  <a:ext cx="1122" cy="40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274" name="Group 96"/>
              <p:cNvGrpSpPr>
                <a:grpSpLocks/>
              </p:cNvGrpSpPr>
              <p:nvPr/>
            </p:nvGrpSpPr>
            <p:grpSpPr bwMode="auto">
              <a:xfrm>
                <a:off x="0" y="2751"/>
                <a:ext cx="1081" cy="404"/>
                <a:chOff x="0" y="2751"/>
                <a:chExt cx="1081" cy="404"/>
              </a:xfrm>
            </p:grpSpPr>
            <p:sp>
              <p:nvSpPr>
                <p:cNvPr id="10296" name="Rectangle 31"/>
                <p:cNvSpPr>
                  <a:spLocks noChangeArrowheads="1"/>
                </p:cNvSpPr>
                <p:nvPr/>
              </p:nvSpPr>
              <p:spPr bwMode="auto">
                <a:xfrm>
                  <a:off x="0" y="2751"/>
                  <a:ext cx="1081" cy="4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US" b="0">
                      <a:latin typeface="Verdana" pitchFamily="34" charset="0"/>
                    </a:rPr>
                    <a:t>Neptune</a:t>
                  </a:r>
                </a:p>
                <a:p>
                  <a:pPr algn="ctr" eaLnBrk="0" hangingPunct="0"/>
                  <a:endParaRPr lang="en-US" b="0"/>
                </a:p>
              </p:txBody>
            </p:sp>
            <p:sp>
              <p:nvSpPr>
                <p:cNvPr id="10297" name="Rectangle 95"/>
                <p:cNvSpPr>
                  <a:spLocks noChangeArrowheads="1"/>
                </p:cNvSpPr>
                <p:nvPr/>
              </p:nvSpPr>
              <p:spPr bwMode="auto">
                <a:xfrm>
                  <a:off x="0" y="2751"/>
                  <a:ext cx="1081" cy="40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275" name="Group 98"/>
              <p:cNvGrpSpPr>
                <a:grpSpLocks/>
              </p:cNvGrpSpPr>
              <p:nvPr/>
            </p:nvGrpSpPr>
            <p:grpSpPr bwMode="auto">
              <a:xfrm>
                <a:off x="1081" y="2751"/>
                <a:ext cx="1444" cy="404"/>
                <a:chOff x="1081" y="2751"/>
                <a:chExt cx="1444" cy="404"/>
              </a:xfrm>
            </p:grpSpPr>
            <p:sp>
              <p:nvSpPr>
                <p:cNvPr id="10294" name="Rectangle 32"/>
                <p:cNvSpPr>
                  <a:spLocks noChangeArrowheads="1"/>
                </p:cNvSpPr>
                <p:nvPr/>
              </p:nvSpPr>
              <p:spPr bwMode="auto">
                <a:xfrm>
                  <a:off x="1081" y="2751"/>
                  <a:ext cx="1444" cy="4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US" b="0">
                      <a:latin typeface="Verdana" pitchFamily="34" charset="0"/>
                    </a:rPr>
                    <a:t>2.27 x 10</a:t>
                  </a:r>
                  <a:r>
                    <a:rPr lang="en-US" b="0" baseline="30000">
                      <a:latin typeface="Verdana" pitchFamily="34" charset="0"/>
                    </a:rPr>
                    <a:t>7</a:t>
                  </a:r>
                  <a:endParaRPr lang="en-US" b="0">
                    <a:latin typeface="Verdana" pitchFamily="34" charset="0"/>
                  </a:endParaRPr>
                </a:p>
                <a:p>
                  <a:pPr algn="ctr" eaLnBrk="0" hangingPunct="0"/>
                  <a:endParaRPr lang="en-US" b="0"/>
                </a:p>
              </p:txBody>
            </p:sp>
            <p:sp>
              <p:nvSpPr>
                <p:cNvPr id="10295" name="Rectangle 97"/>
                <p:cNvSpPr>
                  <a:spLocks noChangeArrowheads="1"/>
                </p:cNvSpPr>
                <p:nvPr/>
              </p:nvSpPr>
              <p:spPr bwMode="auto">
                <a:xfrm>
                  <a:off x="1081" y="2751"/>
                  <a:ext cx="1444" cy="40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276" name="Group 100"/>
              <p:cNvGrpSpPr>
                <a:grpSpLocks/>
              </p:cNvGrpSpPr>
              <p:nvPr/>
            </p:nvGrpSpPr>
            <p:grpSpPr bwMode="auto">
              <a:xfrm>
                <a:off x="2525" y="2751"/>
                <a:ext cx="1535" cy="404"/>
                <a:chOff x="2525" y="2751"/>
                <a:chExt cx="1535" cy="404"/>
              </a:xfrm>
            </p:grpSpPr>
            <p:sp>
              <p:nvSpPr>
                <p:cNvPr id="10292" name="Rectangle 33"/>
                <p:cNvSpPr>
                  <a:spLocks noChangeArrowheads="1"/>
                </p:cNvSpPr>
                <p:nvPr/>
              </p:nvSpPr>
              <p:spPr bwMode="auto">
                <a:xfrm>
                  <a:off x="2525" y="2751"/>
                  <a:ext cx="1535" cy="4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US" b="0">
                      <a:latin typeface="Verdana" pitchFamily="34" charset="0"/>
                    </a:rPr>
                    <a:t>1.03 x 10</a:t>
                  </a:r>
                  <a:r>
                    <a:rPr lang="en-US" b="0" baseline="30000">
                      <a:latin typeface="Verdana" pitchFamily="34" charset="0"/>
                    </a:rPr>
                    <a:t>26</a:t>
                  </a:r>
                  <a:endParaRPr lang="en-US" b="0">
                    <a:latin typeface="Verdana" pitchFamily="34" charset="0"/>
                  </a:endParaRPr>
                </a:p>
                <a:p>
                  <a:pPr algn="ctr" eaLnBrk="0" hangingPunct="0"/>
                  <a:endParaRPr lang="en-US" b="0"/>
                </a:p>
              </p:txBody>
            </p:sp>
            <p:sp>
              <p:nvSpPr>
                <p:cNvPr id="10293" name="Rectangle 99"/>
                <p:cNvSpPr>
                  <a:spLocks noChangeArrowheads="1"/>
                </p:cNvSpPr>
                <p:nvPr/>
              </p:nvSpPr>
              <p:spPr bwMode="auto">
                <a:xfrm>
                  <a:off x="2525" y="2751"/>
                  <a:ext cx="1535" cy="40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277" name="Group 102"/>
              <p:cNvGrpSpPr>
                <a:grpSpLocks/>
              </p:cNvGrpSpPr>
              <p:nvPr/>
            </p:nvGrpSpPr>
            <p:grpSpPr bwMode="auto">
              <a:xfrm>
                <a:off x="4060" y="2751"/>
                <a:ext cx="1122" cy="404"/>
                <a:chOff x="4060" y="2751"/>
                <a:chExt cx="1122" cy="404"/>
              </a:xfrm>
            </p:grpSpPr>
            <p:sp>
              <p:nvSpPr>
                <p:cNvPr id="10290" name="Rectangle 34"/>
                <p:cNvSpPr>
                  <a:spLocks noChangeArrowheads="1"/>
                </p:cNvSpPr>
                <p:nvPr/>
              </p:nvSpPr>
              <p:spPr bwMode="auto">
                <a:xfrm>
                  <a:off x="4060" y="2751"/>
                  <a:ext cx="1122" cy="4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US" b="0">
                      <a:latin typeface="Verdana" pitchFamily="34" charset="0"/>
                    </a:rPr>
                    <a:t>13.3</a:t>
                  </a:r>
                </a:p>
                <a:p>
                  <a:pPr algn="ctr" eaLnBrk="0" hangingPunct="0"/>
                  <a:endParaRPr lang="en-US" b="0"/>
                </a:p>
              </p:txBody>
            </p:sp>
            <p:sp>
              <p:nvSpPr>
                <p:cNvPr id="10291" name="Rectangle 101"/>
                <p:cNvSpPr>
                  <a:spLocks noChangeArrowheads="1"/>
                </p:cNvSpPr>
                <p:nvPr/>
              </p:nvSpPr>
              <p:spPr bwMode="auto">
                <a:xfrm>
                  <a:off x="4060" y="2751"/>
                  <a:ext cx="1122" cy="40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278" name="Group 104"/>
              <p:cNvGrpSpPr>
                <a:grpSpLocks/>
              </p:cNvGrpSpPr>
              <p:nvPr/>
            </p:nvGrpSpPr>
            <p:grpSpPr bwMode="auto">
              <a:xfrm>
                <a:off x="0" y="3155"/>
                <a:ext cx="1081" cy="404"/>
                <a:chOff x="0" y="3155"/>
                <a:chExt cx="1081" cy="404"/>
              </a:xfrm>
            </p:grpSpPr>
            <p:sp>
              <p:nvSpPr>
                <p:cNvPr id="10288" name="Rectangle 35"/>
                <p:cNvSpPr>
                  <a:spLocks noChangeArrowheads="1"/>
                </p:cNvSpPr>
                <p:nvPr/>
              </p:nvSpPr>
              <p:spPr bwMode="auto">
                <a:xfrm>
                  <a:off x="0" y="3155"/>
                  <a:ext cx="1081" cy="4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US" b="0">
                      <a:latin typeface="Verdana" pitchFamily="34" charset="0"/>
                    </a:rPr>
                    <a:t>Pluto</a:t>
                  </a:r>
                </a:p>
                <a:p>
                  <a:pPr algn="ctr" eaLnBrk="0" hangingPunct="0"/>
                  <a:endParaRPr lang="en-US" b="0"/>
                </a:p>
              </p:txBody>
            </p:sp>
            <p:sp>
              <p:nvSpPr>
                <p:cNvPr id="10289" name="Rectangle 103"/>
                <p:cNvSpPr>
                  <a:spLocks noChangeArrowheads="1"/>
                </p:cNvSpPr>
                <p:nvPr/>
              </p:nvSpPr>
              <p:spPr bwMode="auto">
                <a:xfrm>
                  <a:off x="0" y="3155"/>
                  <a:ext cx="1081" cy="40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279" name="Group 106"/>
              <p:cNvGrpSpPr>
                <a:grpSpLocks/>
              </p:cNvGrpSpPr>
              <p:nvPr/>
            </p:nvGrpSpPr>
            <p:grpSpPr bwMode="auto">
              <a:xfrm>
                <a:off x="1081" y="3155"/>
                <a:ext cx="1444" cy="404"/>
                <a:chOff x="1081" y="3155"/>
                <a:chExt cx="1444" cy="404"/>
              </a:xfrm>
            </p:grpSpPr>
            <p:sp>
              <p:nvSpPr>
                <p:cNvPr id="10286" name="Rectangle 36"/>
                <p:cNvSpPr>
                  <a:spLocks noChangeArrowheads="1"/>
                </p:cNvSpPr>
                <p:nvPr/>
              </p:nvSpPr>
              <p:spPr bwMode="auto">
                <a:xfrm>
                  <a:off x="1081" y="3155"/>
                  <a:ext cx="1444" cy="4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US" b="0">
                      <a:latin typeface="Verdana" pitchFamily="34" charset="0"/>
                    </a:rPr>
                    <a:t>1.15 x 10</a:t>
                  </a:r>
                  <a:r>
                    <a:rPr lang="en-US" b="0" baseline="30000">
                      <a:latin typeface="Verdana" pitchFamily="34" charset="0"/>
                    </a:rPr>
                    <a:t>6</a:t>
                  </a:r>
                  <a:endParaRPr lang="en-US" b="0">
                    <a:latin typeface="Verdana" pitchFamily="34" charset="0"/>
                  </a:endParaRPr>
                </a:p>
                <a:p>
                  <a:pPr algn="ctr" eaLnBrk="0" hangingPunct="0"/>
                  <a:endParaRPr lang="en-US" b="0"/>
                </a:p>
              </p:txBody>
            </p:sp>
            <p:sp>
              <p:nvSpPr>
                <p:cNvPr id="10287" name="Rectangle 105"/>
                <p:cNvSpPr>
                  <a:spLocks noChangeArrowheads="1"/>
                </p:cNvSpPr>
                <p:nvPr/>
              </p:nvSpPr>
              <p:spPr bwMode="auto">
                <a:xfrm>
                  <a:off x="1081" y="3155"/>
                  <a:ext cx="1444" cy="40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280" name="Group 108"/>
              <p:cNvGrpSpPr>
                <a:grpSpLocks/>
              </p:cNvGrpSpPr>
              <p:nvPr/>
            </p:nvGrpSpPr>
            <p:grpSpPr bwMode="auto">
              <a:xfrm>
                <a:off x="2525" y="3155"/>
                <a:ext cx="1535" cy="404"/>
                <a:chOff x="2525" y="3155"/>
                <a:chExt cx="1535" cy="404"/>
              </a:xfrm>
            </p:grpSpPr>
            <p:sp>
              <p:nvSpPr>
                <p:cNvPr id="10284" name="Rectangle 37"/>
                <p:cNvSpPr>
                  <a:spLocks noChangeArrowheads="1"/>
                </p:cNvSpPr>
                <p:nvPr/>
              </p:nvSpPr>
              <p:spPr bwMode="auto">
                <a:xfrm>
                  <a:off x="2525" y="3155"/>
                  <a:ext cx="1535" cy="4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US" b="0">
                      <a:latin typeface="Verdana" pitchFamily="34" charset="0"/>
                    </a:rPr>
                    <a:t>1.2 x 10</a:t>
                  </a:r>
                  <a:r>
                    <a:rPr lang="en-US" b="0" baseline="30000">
                      <a:latin typeface="Verdana" pitchFamily="34" charset="0"/>
                    </a:rPr>
                    <a:t>22</a:t>
                  </a:r>
                  <a:endParaRPr lang="en-US" b="0">
                    <a:latin typeface="Verdana" pitchFamily="34" charset="0"/>
                  </a:endParaRPr>
                </a:p>
                <a:p>
                  <a:pPr algn="ctr" eaLnBrk="0" hangingPunct="0"/>
                  <a:endParaRPr lang="en-US" b="0"/>
                </a:p>
              </p:txBody>
            </p:sp>
            <p:sp>
              <p:nvSpPr>
                <p:cNvPr id="10285" name="Rectangle 107"/>
                <p:cNvSpPr>
                  <a:spLocks noChangeArrowheads="1"/>
                </p:cNvSpPr>
                <p:nvPr/>
              </p:nvSpPr>
              <p:spPr bwMode="auto">
                <a:xfrm>
                  <a:off x="2525" y="3155"/>
                  <a:ext cx="1535" cy="40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281" name="Group 110"/>
              <p:cNvGrpSpPr>
                <a:grpSpLocks/>
              </p:cNvGrpSpPr>
              <p:nvPr/>
            </p:nvGrpSpPr>
            <p:grpSpPr bwMode="auto">
              <a:xfrm>
                <a:off x="4060" y="3155"/>
                <a:ext cx="1122" cy="404"/>
                <a:chOff x="4060" y="3155"/>
                <a:chExt cx="1122" cy="404"/>
              </a:xfrm>
            </p:grpSpPr>
            <p:sp>
              <p:nvSpPr>
                <p:cNvPr id="10282" name="Rectangle 38"/>
                <p:cNvSpPr>
                  <a:spLocks noChangeArrowheads="1"/>
                </p:cNvSpPr>
                <p:nvPr/>
              </p:nvSpPr>
              <p:spPr bwMode="auto">
                <a:xfrm>
                  <a:off x="4060" y="3155"/>
                  <a:ext cx="1122" cy="4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US" b="0">
                      <a:latin typeface="Verdana" pitchFamily="34" charset="0"/>
                    </a:rPr>
                    <a:t>0.61</a:t>
                  </a:r>
                </a:p>
                <a:p>
                  <a:pPr algn="ctr" eaLnBrk="0" hangingPunct="0"/>
                  <a:endParaRPr lang="en-US" b="0"/>
                </a:p>
              </p:txBody>
            </p:sp>
            <p:sp>
              <p:nvSpPr>
                <p:cNvPr id="10283" name="Rectangle 109"/>
                <p:cNvSpPr>
                  <a:spLocks noChangeArrowheads="1"/>
                </p:cNvSpPr>
                <p:nvPr/>
              </p:nvSpPr>
              <p:spPr bwMode="auto">
                <a:xfrm>
                  <a:off x="4060" y="3155"/>
                  <a:ext cx="1122" cy="40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0245" name="Rectangle 112"/>
            <p:cNvSpPr>
              <a:spLocks noChangeArrowheads="1"/>
            </p:cNvSpPr>
            <p:nvPr/>
          </p:nvSpPr>
          <p:spPr bwMode="auto">
            <a:xfrm>
              <a:off x="-11" y="-11"/>
              <a:ext cx="5204" cy="3581"/>
            </a:xfrm>
            <a:prstGeom prst="rect">
              <a:avLst/>
            </a:prstGeom>
            <a:noFill/>
            <a:ln w="36512">
              <a:solidFill>
                <a:srgbClr val="A0A0A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15037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Check Your Understanding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Earth’s gravitational pull on a spacecraft some distance away is 1.2 </a:t>
            </a:r>
            <a:r>
              <a:rPr lang="en-US" dirty="0" smtClean="0"/>
              <a:t>x </a:t>
            </a:r>
            <a:r>
              <a:rPr lang="en-US" dirty="0"/>
              <a:t>10</a:t>
            </a:r>
            <a:r>
              <a:rPr lang="en-US" baseline="30000" dirty="0"/>
              <a:t>2</a:t>
            </a:r>
            <a:r>
              <a:rPr lang="en-US" dirty="0"/>
              <a:t> N in magnitude. What will the magnitude of the force of gravity be on a second spacecraft with 1.5 times the mass of the first spacecraft, at a distance from Earth’s centre that is 0.45 times as great? </a:t>
            </a:r>
            <a:endParaRPr lang="en-US" dirty="0" smtClean="0"/>
          </a:p>
          <a:p>
            <a:endParaRPr lang="en-US" dirty="0">
              <a:effectLst/>
            </a:endParaRPr>
          </a:p>
          <a:p>
            <a:pPr marL="0" indent="0">
              <a:buNone/>
            </a:pPr>
            <a:r>
              <a:rPr lang="en-US" b="1" u="sng" dirty="0" smtClean="0"/>
              <a:t>Solution: F</a:t>
            </a:r>
            <a:r>
              <a:rPr lang="en-US" b="1" u="sng" baseline="-25000" dirty="0" smtClean="0"/>
              <a:t>2</a:t>
            </a:r>
            <a:r>
              <a:rPr lang="en-US" b="1" u="sng" dirty="0" smtClean="0"/>
              <a:t> = 8.9 x 10</a:t>
            </a:r>
            <a:r>
              <a:rPr lang="en-US" b="1" u="sng" baseline="30000" dirty="0" smtClean="0"/>
              <a:t>2</a:t>
            </a:r>
            <a:r>
              <a:rPr lang="en-US" b="1" u="sng" dirty="0" smtClean="0"/>
              <a:t> N</a:t>
            </a:r>
            <a:endParaRPr lang="en-US" b="1" u="sng" dirty="0" smtClean="0"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789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Check Your Understanding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Determine the magnitude of the force of attraction between two uniform metal balls, of mass 4.00 kg, used in women’s shot-putting, when the </a:t>
            </a:r>
            <a:r>
              <a:rPr lang="en-US" dirty="0" err="1"/>
              <a:t>centres</a:t>
            </a:r>
            <a:r>
              <a:rPr lang="en-US" dirty="0"/>
              <a:t> are separated by 45.0 cm. </a:t>
            </a:r>
            <a:endParaRPr lang="en-US" dirty="0" smtClean="0"/>
          </a:p>
          <a:p>
            <a:endParaRPr lang="en-US" dirty="0">
              <a:effectLst/>
            </a:endParaRPr>
          </a:p>
          <a:p>
            <a:pPr marL="0" indent="0">
              <a:buNone/>
            </a:pPr>
            <a:r>
              <a:rPr lang="en-US" b="1" u="sng" dirty="0" smtClean="0"/>
              <a:t>Solution: F = 5.27 x 10</a:t>
            </a:r>
            <a:r>
              <a:rPr lang="en-US" b="1" u="sng" baseline="30000" dirty="0" smtClean="0"/>
              <a:t>-9</a:t>
            </a:r>
            <a:r>
              <a:rPr lang="en-US" b="1" u="sng" dirty="0" smtClean="0"/>
              <a:t> N</a:t>
            </a:r>
            <a:endParaRPr lang="en-US" b="1" u="sng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258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801</Words>
  <Application>Microsoft Macintosh PowerPoint</Application>
  <PresentationFormat>On-screen Show (4:3)</PresentationFormat>
  <Paragraphs>127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Equation</vt:lpstr>
      <vt:lpstr>Universal Gravitation </vt:lpstr>
      <vt:lpstr>Gravity is everywhere</vt:lpstr>
      <vt:lpstr>Law of Universal Gravitation</vt:lpstr>
      <vt:lpstr>Inverse squares – 1/r2 Notice the large increase with each increment</vt:lpstr>
      <vt:lpstr>Considerations</vt:lpstr>
      <vt:lpstr>The Power of G</vt:lpstr>
      <vt:lpstr>Extraterrestrial Gravity</vt:lpstr>
      <vt:lpstr>Check Your Understanding</vt:lpstr>
      <vt:lpstr>Check Your Understanding</vt:lpstr>
      <vt:lpstr>Objects in Circular Orbit</vt:lpstr>
      <vt:lpstr>Objects in Circular Orbit</vt:lpstr>
      <vt:lpstr>Objects in Circular Orbit</vt:lpstr>
      <vt:lpstr>Check Your Understanding</vt:lpstr>
      <vt:lpstr>Geosynchronous Orbits</vt:lpstr>
      <vt:lpstr>Our bodies in microgravity</vt:lpstr>
      <vt:lpstr>Interplanetary Travel</vt:lpstr>
      <vt:lpstr>Long-term solutions</vt:lpstr>
      <vt:lpstr>Proposed space colonies</vt:lpstr>
      <vt:lpstr>Check Your Understanding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Universal Gravitation </dc:title>
  <dc:creator/>
  <cp:lastModifiedBy/>
  <cp:revision>15</cp:revision>
  <dcterms:created xsi:type="dcterms:W3CDTF">2014-09-24T17:46:57Z</dcterms:created>
  <dcterms:modified xsi:type="dcterms:W3CDTF">2014-11-01T19:00:24Z</dcterms:modified>
</cp:coreProperties>
</file>